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3" r:id="rId3"/>
    <p:sldId id="296" r:id="rId4"/>
    <p:sldId id="297" r:id="rId5"/>
    <p:sldId id="300" r:id="rId6"/>
    <p:sldId id="301" r:id="rId7"/>
    <p:sldId id="302" r:id="rId8"/>
    <p:sldId id="298" r:id="rId9"/>
    <p:sldId id="309" r:id="rId10"/>
    <p:sldId id="310" r:id="rId11"/>
    <p:sldId id="313" r:id="rId12"/>
    <p:sldId id="314" r:id="rId13"/>
    <p:sldId id="311" r:id="rId14"/>
    <p:sldId id="315" r:id="rId15"/>
    <p:sldId id="316" r:id="rId16"/>
    <p:sldId id="317" r:id="rId17"/>
    <p:sldId id="312" r:id="rId18"/>
    <p:sldId id="303" r:id="rId19"/>
    <p:sldId id="304" r:id="rId20"/>
    <p:sldId id="305" r:id="rId21"/>
    <p:sldId id="306" r:id="rId22"/>
    <p:sldId id="307" r:id="rId23"/>
    <p:sldId id="308" r:id="rId24"/>
    <p:sldId id="273" r:id="rId25"/>
    <p:sldId id="276" r:id="rId26"/>
    <p:sldId id="272" r:id="rId27"/>
    <p:sldId id="274" r:id="rId28"/>
    <p:sldId id="259" r:id="rId29"/>
    <p:sldId id="268" r:id="rId30"/>
    <p:sldId id="267" r:id="rId31"/>
    <p:sldId id="269" r:id="rId32"/>
    <p:sldId id="264" r:id="rId3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Lst>
        </p14:section>
        <p14:section name="available data" id="{F60CEA72-5C45-4F94-AC01-3F2EBF4F124B}">
          <p14:sldIdLst>
            <p14:sldId id="283"/>
          </p14:sldIdLst>
        </p14:section>
        <p14:section name="CTD" id="{F196BFAC-FE39-417B-B852-4FB4568EC428}">
          <p14:sldIdLst>
            <p14:sldId id="296"/>
            <p14:sldId id="297"/>
            <p14:sldId id="300"/>
            <p14:sldId id="301"/>
            <p14:sldId id="302"/>
          </p14:sldIdLst>
        </p14:section>
        <p14:section name="Organic carbon calculation" id="{3C4F2AEF-975C-4206-82AA-1E4F52C581A4}">
          <p14:sldIdLst>
            <p14:sldId id="298"/>
            <p14:sldId id="309"/>
            <p14:sldId id="310"/>
            <p14:sldId id="313"/>
            <p14:sldId id="314"/>
            <p14:sldId id="311"/>
            <p14:sldId id="315"/>
            <p14:sldId id="316"/>
            <p14:sldId id="317"/>
            <p14:sldId id="312"/>
          </p14:sldIdLst>
        </p14:section>
        <p14:section name="SCOC" id="{DD748D16-7680-4D21-9FD9-404850C41737}">
          <p14:sldIdLst>
            <p14:sldId id="303"/>
            <p14:sldId id="304"/>
            <p14:sldId id="305"/>
            <p14:sldId id="306"/>
            <p14:sldId id="307"/>
            <p14:sldId id="308"/>
          </p14:sldIdLst>
        </p14:section>
        <p14:section name="Sedimentation rate" id="{9F54A357-62ED-45AE-A7C4-B3F60B353995}">
          <p14:sldIdLst>
            <p14:sldId id="273"/>
            <p14:sldId id="276"/>
          </p14:sldIdLst>
        </p14:section>
        <p14:section name="Compare with ref" id="{E2731618-AE76-4B3D-833B-E195EBAA2CF9}">
          <p14:sldIdLst>
            <p14:sldId id="272"/>
            <p14:sldId id="274"/>
          </p14:sldIdLst>
        </p14:section>
        <p14:section name="20211227discussion" id="{04400FDA-2A9D-42C2-85D3-3085F3C9E3CF}">
          <p14:sldIdLst>
            <p14:sldId id="259"/>
            <p14:sldId id="268"/>
            <p14:sldId id="267"/>
            <p14:sldId id="269"/>
          </p14:sldIdLst>
        </p14:section>
        <p14:section name="未命名的章節" id="{6307537D-6353-4941-B5D4-C12F3B6A1BDB}">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61"/>
    <a:srgbClr val="B0C4DE"/>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7" autoAdjust="0"/>
    <p:restoredTop sz="94404" autoAdjust="0"/>
  </p:normalViewPr>
  <p:slideViewPr>
    <p:cSldViewPr snapToGrid="0">
      <p:cViewPr varScale="1">
        <p:scale>
          <a:sx n="48" d="100"/>
          <a:sy n="48" d="100"/>
        </p:scale>
        <p:origin x="40" y="88"/>
      </p:cViewPr>
      <p:guideLst/>
    </p:cSldViewPr>
  </p:slideViewPr>
  <p:notesTextViewPr>
    <p:cViewPr>
      <p:scale>
        <a:sx n="1" d="1"/>
        <a:sy n="1" d="1"/>
      </p:scale>
      <p:origin x="0" y="0"/>
    </p:cViewPr>
  </p:notesTextViewPr>
  <p:sorterViewPr>
    <p:cViewPr>
      <p:scale>
        <a:sx n="100" d="100"/>
        <a:sy n="100" d="100"/>
      </p:scale>
      <p:origin x="0" y="-75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2022/2/11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14</a:t>
            </a:fld>
            <a:endParaRPr lang="zh-TW" altLang="en-US"/>
          </a:p>
        </p:txBody>
      </p:sp>
    </p:spTree>
    <p:extLst>
      <p:ext uri="{BB962C8B-B14F-4D97-AF65-F5344CB8AC3E}">
        <p14:creationId xmlns:p14="http://schemas.microsoft.com/office/powerpoint/2010/main" val="24790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26</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27</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30</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18</a:t>
            </a:fld>
            <a:endParaRPr lang="zh-TW" altLang="en-US"/>
          </a:p>
        </p:txBody>
      </p:sp>
    </p:spTree>
    <p:extLst>
      <p:ext uri="{BB962C8B-B14F-4D97-AF65-F5344CB8AC3E}">
        <p14:creationId xmlns:p14="http://schemas.microsoft.com/office/powerpoint/2010/main" val="105702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19</a:t>
            </a:fld>
            <a:endParaRPr lang="zh-TW" altLang="en-US"/>
          </a:p>
        </p:txBody>
      </p:sp>
    </p:spTree>
    <p:extLst>
      <p:ext uri="{BB962C8B-B14F-4D97-AF65-F5344CB8AC3E}">
        <p14:creationId xmlns:p14="http://schemas.microsoft.com/office/powerpoint/2010/main" val="72685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20</a:t>
            </a:fld>
            <a:endParaRPr lang="zh-TW" altLang="en-US"/>
          </a:p>
        </p:txBody>
      </p:sp>
    </p:spTree>
    <p:extLst>
      <p:ext uri="{BB962C8B-B14F-4D97-AF65-F5344CB8AC3E}">
        <p14:creationId xmlns:p14="http://schemas.microsoft.com/office/powerpoint/2010/main" val="370249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21</a:t>
            </a:fld>
            <a:endParaRPr lang="zh-TW" altLang="en-US"/>
          </a:p>
        </p:txBody>
      </p:sp>
    </p:spTree>
    <p:extLst>
      <p:ext uri="{BB962C8B-B14F-4D97-AF65-F5344CB8AC3E}">
        <p14:creationId xmlns:p14="http://schemas.microsoft.com/office/powerpoint/2010/main" val="368580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22</a:t>
            </a:fld>
            <a:endParaRPr lang="zh-TW" altLang="en-US"/>
          </a:p>
        </p:txBody>
      </p:sp>
    </p:spTree>
    <p:extLst>
      <p:ext uri="{BB962C8B-B14F-4D97-AF65-F5344CB8AC3E}">
        <p14:creationId xmlns:p14="http://schemas.microsoft.com/office/powerpoint/2010/main" val="24582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23</a:t>
            </a:fld>
            <a:endParaRPr lang="zh-TW" altLang="en-US"/>
          </a:p>
        </p:txBody>
      </p:sp>
    </p:spTree>
    <p:extLst>
      <p:ext uri="{BB962C8B-B14F-4D97-AF65-F5344CB8AC3E}">
        <p14:creationId xmlns:p14="http://schemas.microsoft.com/office/powerpoint/2010/main" val="235941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24</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25</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2022/2/11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2022/2/11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GPSC_LIM food web</a:t>
            </a:r>
            <a:endParaRPr lang="zh-TW" altLang="en-US" dirty="0"/>
          </a:p>
        </p:txBody>
      </p:sp>
      <p:sp>
        <p:nvSpPr>
          <p:cNvPr id="4" name="副標題 3"/>
          <p:cNvSpPr>
            <a:spLocks noGrp="1"/>
          </p:cNvSpPr>
          <p:nvPr>
            <p:ph type="subTitle" idx="1"/>
          </p:nvPr>
        </p:nvSpPr>
        <p:spPr/>
        <p:txBody>
          <a:bodyPr/>
          <a:lstStyle/>
          <a:p>
            <a:r>
              <a:rPr lang="en-US" altLang="zh-TW" dirty="0" smtClean="0"/>
              <a:t>Part 1: data collection</a:t>
            </a:r>
          </a:p>
          <a:p>
            <a:endParaRPr lang="zh-TW" altLang="en-US" dirty="0"/>
          </a:p>
        </p:txBody>
      </p:sp>
    </p:spTree>
    <p:extLst>
      <p:ext uri="{BB962C8B-B14F-4D97-AF65-F5344CB8AC3E}">
        <p14:creationId xmlns:p14="http://schemas.microsoft.com/office/powerpoint/2010/main" val="2953715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9710216" cy="4247317"/>
          </a:xfrm>
          <a:prstGeom prst="rect">
            <a:avLst/>
          </a:prstGeom>
          <a:noFill/>
        </p:spPr>
        <p:txBody>
          <a:bodyPr wrap="square" rtlCol="0">
            <a:spAutoFit/>
          </a:bodyPr>
          <a:lstStyle/>
          <a:p>
            <a:pPr marL="342900" indent="-342900">
              <a:buFont typeface="+mj-lt"/>
              <a:buAutoNum type="alphaLcParenR"/>
            </a:pPr>
            <a:r>
              <a:rPr lang="en-US" altLang="zh-TW" dirty="0" smtClean="0"/>
              <a:t>Steps to calculate biomass OC</a:t>
            </a:r>
          </a:p>
          <a:p>
            <a:pPr marL="800100" lvl="1" indent="-342900">
              <a:buFont typeface="+mj-lt"/>
              <a:buAutoNum type="arabicPeriod"/>
            </a:pPr>
            <a:r>
              <a:rPr lang="en-US" altLang="zh-TW" dirty="0" smtClean="0"/>
              <a:t>Assume </a:t>
            </a:r>
            <a:r>
              <a:rPr lang="en-US" altLang="zh-TW" dirty="0"/>
              <a:t>all fauna within </a:t>
            </a:r>
            <a:r>
              <a:rPr lang="en-US" altLang="zh-TW" dirty="0" smtClean="0"/>
              <a:t>10cm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the common taxon (e.g. Polychaeta, </a:t>
            </a:r>
            <a:r>
              <a:rPr lang="en-US" altLang="zh-TW" dirty="0" err="1" smtClean="0"/>
              <a:t>Nematoda</a:t>
            </a:r>
            <a:r>
              <a:rPr lang="en-US" altLang="zh-TW" dirty="0" smtClean="0"/>
              <a:t>)</a:t>
            </a:r>
          </a:p>
          <a:p>
            <a:pPr marL="1257300" lvl="2" indent="-342900">
              <a:buFont typeface="Arial" panose="020B0604020202020204" pitchFamily="34" charset="0"/>
              <a:buChar char="•"/>
            </a:pPr>
            <a:r>
              <a:rPr lang="en-US" altLang="zh-TW" dirty="0" smtClean="0"/>
              <a:t>use conversion factor(C) to </a:t>
            </a:r>
            <a:r>
              <a:rPr lang="en-US" altLang="zh-TW" dirty="0"/>
              <a:t>calculate </a:t>
            </a:r>
            <a:r>
              <a:rPr lang="en-US" altLang="zh-TW" dirty="0" smtClean="0"/>
              <a:t>volume: V=L*W^2*C </a:t>
            </a:r>
          </a:p>
          <a:p>
            <a:pPr marL="800100" lvl="1" indent="-342900">
              <a:buFont typeface="+mj-lt"/>
              <a:buAutoNum type="arabicPeriod"/>
            </a:pPr>
            <a:r>
              <a:rPr lang="en-US" altLang="zh-TW" dirty="0" smtClean="0"/>
              <a:t>Different body shape:</a:t>
            </a:r>
            <a:r>
              <a:rPr lang="zh-TW" altLang="en-US" dirty="0" smtClean="0"/>
              <a:t> </a:t>
            </a:r>
            <a:r>
              <a:rPr lang="en-US" altLang="zh-TW" dirty="0" smtClean="0"/>
              <a:t>different ways to calculate volume</a:t>
            </a:r>
          </a:p>
          <a:p>
            <a:pPr marL="1257300" lvl="2" indent="-342900">
              <a:buFont typeface="Arial" panose="020B0604020202020204" pitchFamily="34" charset="0"/>
              <a:buChar char="•"/>
            </a:pPr>
            <a:r>
              <a:rPr lang="en-US" altLang="zh-TW" dirty="0" smtClean="0"/>
              <a:t>Cone:</a:t>
            </a:r>
            <a:r>
              <a:rPr lang="zh-TW" altLang="en-US" dirty="0" smtClean="0"/>
              <a:t> </a:t>
            </a:r>
            <a:r>
              <a:rPr lang="en-US" altLang="zh-TW" dirty="0" smtClean="0"/>
              <a:t>V=L</a:t>
            </a:r>
            <a:r>
              <a:rPr lang="en-US" altLang="zh-TW" dirty="0"/>
              <a:t>*(W/2)^2*pi/3</a:t>
            </a:r>
            <a:endParaRPr lang="en-US" altLang="zh-TW" dirty="0" smtClean="0"/>
          </a:p>
          <a:p>
            <a:pPr marL="1257300" lvl="2" indent="-342900">
              <a:buFont typeface="Arial" panose="020B0604020202020204" pitchFamily="34" charset="0"/>
              <a:buChar char="•"/>
            </a:pPr>
            <a:r>
              <a:rPr lang="en-US" altLang="zh-TW" dirty="0" smtClean="0"/>
              <a:t>Cylinder:</a:t>
            </a:r>
            <a:r>
              <a:rPr lang="zh-TW" altLang="en-US" dirty="0" smtClean="0"/>
              <a:t> </a:t>
            </a:r>
            <a:r>
              <a:rPr lang="en-US" altLang="zh-TW" dirty="0"/>
              <a:t>V= L*(W/2)^2*pi</a:t>
            </a:r>
            <a:endParaRPr lang="en-US" altLang="zh-TW" dirty="0" smtClean="0"/>
          </a:p>
          <a:p>
            <a:pPr marL="1257300" lvl="2" indent="-342900">
              <a:buFont typeface="Arial" panose="020B0604020202020204" pitchFamily="34" charset="0"/>
              <a:buChar char="•"/>
            </a:pPr>
            <a:r>
              <a:rPr lang="en-US" altLang="zh-TW" dirty="0" smtClean="0"/>
              <a:t>Ellipsoid:</a:t>
            </a:r>
            <a:r>
              <a:rPr lang="zh-TW" altLang="en-US" dirty="0" smtClean="0"/>
              <a:t> </a:t>
            </a:r>
            <a:r>
              <a:rPr lang="en-US" altLang="zh-TW" dirty="0"/>
              <a:t>V= L*(W/2)^</a:t>
            </a:r>
            <a:r>
              <a:rPr lang="en-US" altLang="zh-TW" dirty="0" smtClean="0"/>
              <a:t>2*pi*4/3</a:t>
            </a:r>
          </a:p>
          <a:p>
            <a:pPr marL="800100" lvl="1" indent="-342900">
              <a:buFont typeface="+mj-lt"/>
              <a:buAutoNum type="arabicPeriod"/>
            </a:pPr>
            <a:r>
              <a:rPr lang="en-US" altLang="zh-TW" dirty="0" err="1" smtClean="0"/>
              <a:t>DryW</a:t>
            </a:r>
            <a:r>
              <a:rPr lang="en-US" altLang="zh-TW" dirty="0" smtClean="0"/>
              <a:t>(mg</a:t>
            </a:r>
            <a:r>
              <a:rPr lang="en-US" altLang="zh-TW" dirty="0"/>
              <a:t>)=volume(mm3)*</a:t>
            </a:r>
            <a:r>
              <a:rPr lang="en-US" altLang="zh-TW" dirty="0" smtClean="0"/>
              <a:t>1.13</a:t>
            </a:r>
            <a:r>
              <a:rPr lang="zh-TW" altLang="en-US" dirty="0" smtClean="0"/>
              <a:t> </a:t>
            </a:r>
            <a:r>
              <a:rPr lang="en-US" altLang="zh-TW" dirty="0" smtClean="0"/>
              <a:t>(</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*0.043 (fraction)</a:t>
            </a:r>
          </a:p>
          <a:p>
            <a:pPr marL="800100" lvl="1" indent="-342900">
              <a:buFont typeface="+mj-lt"/>
              <a:buAutoNum type="arabicPeriod"/>
            </a:pPr>
            <a:r>
              <a:rPr lang="en-US" altLang="zh-TW" dirty="0" smtClean="0"/>
              <a:t>OC/core area -&gt; </a:t>
            </a:r>
            <a:r>
              <a:rPr lang="en-US" altLang="zh-TW" dirty="0" err="1" smtClean="0"/>
              <a:t>mgC</a:t>
            </a:r>
            <a:r>
              <a:rPr lang="en-US" altLang="zh-TW" dirty="0" smtClean="0"/>
              <a:t>/m2</a:t>
            </a:r>
          </a:p>
          <a:p>
            <a:pPr marL="800100" lvl="1" indent="-342900">
              <a:buFont typeface="+mj-lt"/>
              <a:buAutoNum type="arabicPeriod"/>
            </a:pPr>
            <a:r>
              <a:rPr lang="en-US" altLang="zh-TW" dirty="0" smtClean="0"/>
              <a:t>Carefully </a:t>
            </a:r>
            <a:r>
              <a:rPr lang="en-US" altLang="zh-TW" dirty="0"/>
              <a:t>remove the </a:t>
            </a:r>
            <a:r>
              <a:rPr lang="en-US" altLang="zh-TW" dirty="0" smtClean="0"/>
              <a:t>outlier</a:t>
            </a:r>
            <a:r>
              <a:rPr lang="zh-TW" altLang="en-US" dirty="0" smtClean="0"/>
              <a:t> </a:t>
            </a:r>
            <a:r>
              <a:rPr lang="en-US" altLang="zh-TW" dirty="0" smtClean="0"/>
              <a:t>(the too big ones) </a:t>
            </a:r>
          </a:p>
          <a:p>
            <a:pPr marL="800100" lvl="1" indent="-342900">
              <a:buFont typeface="+mj-lt"/>
              <a:buAutoNum type="arabicPeriod"/>
            </a:pPr>
            <a:endParaRPr lang="en-US" altLang="zh-TW" dirty="0"/>
          </a:p>
          <a:p>
            <a:pPr marL="342900" indent="-342900">
              <a:buFont typeface="+mj-lt"/>
              <a:buAutoNum type="alphaLcParenR"/>
            </a:pPr>
            <a:r>
              <a:rPr lang="en-US" altLang="zh-TW" dirty="0" smtClean="0"/>
              <a:t>Steps to find community structure (abundance)</a:t>
            </a:r>
          </a:p>
          <a:p>
            <a:endParaRPr lang="zh-TW" altLang="en-US" dirty="0"/>
          </a:p>
        </p:txBody>
      </p:sp>
      <p:sp>
        <p:nvSpPr>
          <p:cNvPr id="3" name="文字方塊 2"/>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Tree>
    <p:extLst>
      <p:ext uri="{BB962C8B-B14F-4D97-AF65-F5344CB8AC3E}">
        <p14:creationId xmlns:p14="http://schemas.microsoft.com/office/powerpoint/2010/main" val="3247027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85850" y="1341321"/>
            <a:ext cx="9576054" cy="5386530"/>
          </a:xfrm>
          <a:prstGeom prst="rect">
            <a:avLst/>
          </a:prstGeom>
        </p:spPr>
      </p:pic>
      <p:sp>
        <p:nvSpPr>
          <p:cNvPr id="4" name="文字方塊 3"/>
          <p:cNvSpPr txBox="1"/>
          <p:nvPr/>
        </p:nvSpPr>
        <p:spPr>
          <a:xfrm>
            <a:off x="201880" y="880549"/>
            <a:ext cx="3327704" cy="369332"/>
          </a:xfrm>
          <a:prstGeom prst="rect">
            <a:avLst/>
          </a:prstGeom>
          <a:noFill/>
        </p:spPr>
        <p:txBody>
          <a:bodyPr wrap="square" rtlCol="0">
            <a:spAutoFit/>
          </a:bodyPr>
          <a:lstStyle/>
          <a:p>
            <a:r>
              <a:rPr lang="fr-FR" altLang="zh-TW" dirty="0" smtClean="0"/>
              <a:t>c)  Result for biomassOC:</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tube sample even in the same cruise </a:t>
            </a:r>
          </a:p>
          <a:p>
            <a:pPr marL="342900" indent="-342900">
              <a:buFont typeface="+mj-lt"/>
              <a:buAutoNum type="arabicPeriod"/>
            </a:pPr>
            <a:r>
              <a:rPr lang="en-US" altLang="zh-TW" dirty="0" smtClean="0"/>
              <a:t>GS1 &gt;&gt; GC1 in 2 order of magnitude</a:t>
            </a:r>
            <a:endParaRPr lang="zh-TW" altLang="en-US" dirty="0"/>
          </a:p>
        </p:txBody>
      </p:sp>
    </p:spTree>
    <p:extLst>
      <p:ext uri="{BB962C8B-B14F-4D97-AF65-F5344CB8AC3E}">
        <p14:creationId xmlns:p14="http://schemas.microsoft.com/office/powerpoint/2010/main" val="2943264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abundance:</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Higher diversity </a:t>
            </a:r>
            <a:r>
              <a:rPr lang="en-US" altLang="zh-TW" dirty="0"/>
              <a:t>in </a:t>
            </a:r>
            <a:r>
              <a:rPr lang="en-US" altLang="zh-TW" dirty="0" smtClean="0"/>
              <a:t>GS1</a:t>
            </a:r>
          </a:p>
          <a:p>
            <a:pPr marL="342900" indent="-342900">
              <a:buFont typeface="+mj-lt"/>
              <a:buAutoNum type="arabicPeriod"/>
            </a:pPr>
            <a:r>
              <a:rPr lang="en-US" altLang="zh-TW" dirty="0" smtClean="0"/>
              <a:t>Average abundance</a:t>
            </a:r>
            <a:r>
              <a:rPr lang="zh-TW" altLang="en-US" dirty="0" smtClean="0"/>
              <a:t> </a:t>
            </a:r>
            <a:r>
              <a:rPr lang="en-US" altLang="zh-TW" dirty="0" smtClean="0"/>
              <a:t>11 times higher</a:t>
            </a:r>
            <a:r>
              <a:rPr lang="zh-TW" altLang="en-US" dirty="0" smtClean="0"/>
              <a:t> </a:t>
            </a:r>
            <a:r>
              <a:rPr lang="en-US" altLang="zh-TW" dirty="0" smtClean="0"/>
              <a:t>in GS1 </a:t>
            </a:r>
          </a:p>
          <a:p>
            <a:pPr marL="342900" indent="-342900">
              <a:buFont typeface="+mj-lt"/>
              <a:buAutoNum type="arabicPeriod"/>
            </a:pPr>
            <a:endParaRPr lang="en-US" altLang="zh-TW" dirty="0" smtClean="0"/>
          </a:p>
        </p:txBody>
      </p:sp>
      <p:pic>
        <p:nvPicPr>
          <p:cNvPr id="7" name="圖片 6"/>
          <p:cNvPicPr>
            <a:picLocks noChangeAspect="1"/>
          </p:cNvPicPr>
          <p:nvPr/>
        </p:nvPicPr>
        <p:blipFill>
          <a:blip r:embed="rId2"/>
          <a:stretch>
            <a:fillRect/>
          </a:stretch>
        </p:blipFill>
        <p:spPr>
          <a:xfrm>
            <a:off x="1230508" y="1249881"/>
            <a:ext cx="9844696" cy="5537641"/>
          </a:xfrm>
          <a:prstGeom prst="rect">
            <a:avLst/>
          </a:prstGeom>
        </p:spPr>
      </p:pic>
    </p:spTree>
    <p:extLst>
      <p:ext uri="{BB962C8B-B14F-4D97-AF65-F5344CB8AC3E}">
        <p14:creationId xmlns:p14="http://schemas.microsoft.com/office/powerpoint/2010/main" val="2859685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79" y="880549"/>
            <a:ext cx="12091721" cy="3970318"/>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en-US" altLang="zh-TW" dirty="0" smtClean="0"/>
              <a:t>Assume </a:t>
            </a:r>
            <a:r>
              <a:rPr lang="en-US" altLang="zh-TW" dirty="0"/>
              <a:t>all fauna within 5</a:t>
            </a:r>
            <a:r>
              <a:rPr lang="en-US" altLang="zh-TW" dirty="0" smtClean="0"/>
              <a:t>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a:t>
            </a:r>
            <a:r>
              <a:rPr lang="en-US" altLang="zh-TW" dirty="0"/>
              <a:t>the common taxon (e.g. </a:t>
            </a:r>
            <a:r>
              <a:rPr lang="en-US" altLang="zh-TW" dirty="0" err="1" smtClean="0"/>
              <a:t>Nematoda</a:t>
            </a:r>
            <a:r>
              <a:rPr lang="en-US" altLang="zh-TW" dirty="0" smtClean="0"/>
              <a:t>, </a:t>
            </a:r>
            <a:r>
              <a:rPr lang="en-US" altLang="zh-TW" dirty="0" err="1" smtClean="0"/>
              <a:t>Harpacticoida</a:t>
            </a:r>
            <a:r>
              <a:rPr lang="en-US" altLang="zh-TW" dirty="0" smtClean="0"/>
              <a:t>)</a:t>
            </a:r>
            <a:endParaRPr lang="en-US" altLang="zh-TW" dirty="0"/>
          </a:p>
          <a:p>
            <a:pPr marL="1257300" lvl="2" indent="-342900">
              <a:buFont typeface="Arial" panose="020B0604020202020204" pitchFamily="34" charset="0"/>
              <a:buChar char="•"/>
            </a:pPr>
            <a:r>
              <a:rPr lang="en-US" altLang="zh-TW" dirty="0"/>
              <a:t>use conversion factor(C) to calculate volume: V=L*W^2*C </a:t>
            </a:r>
          </a:p>
          <a:p>
            <a:pPr marL="800100" lvl="1" indent="-342900">
              <a:buFont typeface="+mj-lt"/>
              <a:buAutoNum type="arabicPeriod"/>
            </a:pPr>
            <a:r>
              <a:rPr lang="en-US" altLang="zh-TW" dirty="0" err="1" smtClean="0"/>
              <a:t>DryW</a:t>
            </a:r>
            <a:r>
              <a:rPr lang="en-US" altLang="zh-TW" dirty="0" smtClean="0"/>
              <a:t>(mg</a:t>
            </a:r>
            <a:r>
              <a:rPr lang="en-US" altLang="zh-TW" dirty="0"/>
              <a:t>)=volume(mm3)*1.13</a:t>
            </a:r>
            <a:r>
              <a:rPr lang="zh-TW" altLang="en-US" dirty="0"/>
              <a:t> </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*0.012 </a:t>
            </a:r>
            <a:r>
              <a:rPr lang="en-US" altLang="zh-TW" dirty="0"/>
              <a:t>(fraction)</a:t>
            </a:r>
          </a:p>
          <a:p>
            <a:pPr marL="800100" lvl="1" indent="-342900">
              <a:buFont typeface="+mj-lt"/>
              <a:buAutoNum type="arabicPeriod"/>
            </a:pPr>
            <a:r>
              <a:rPr lang="en-US" altLang="zh-TW" dirty="0"/>
              <a:t>OC/syringe area -&gt; </a:t>
            </a:r>
            <a:r>
              <a:rPr lang="en-US" altLang="zh-TW" dirty="0" err="1"/>
              <a:t>mgC</a:t>
            </a:r>
            <a:r>
              <a:rPr lang="en-US" altLang="zh-TW" dirty="0"/>
              <a:t>/m2</a:t>
            </a:r>
            <a:endParaRPr lang="zh-TW" altLang="en-US" dirty="0"/>
          </a:p>
          <a:p>
            <a:pPr lvl="1"/>
            <a:r>
              <a:rPr lang="en-US" altLang="zh-TW" dirty="0" smtClean="0"/>
              <a:t>!     Only 100 nematodes were measured the length and width for each </a:t>
            </a:r>
            <a:r>
              <a:rPr lang="en-US" altLang="zh-TW" dirty="0" err="1" smtClean="0"/>
              <a:t>subcore</a:t>
            </a:r>
            <a:endParaRPr lang="en-US" altLang="zh-TW" dirty="0"/>
          </a:p>
          <a:p>
            <a:pPr lvl="1"/>
            <a:r>
              <a:rPr lang="en-US" altLang="zh-TW" dirty="0" smtClean="0"/>
              <a:t>      -&gt; calculate the mean OC of 100 nematodes</a:t>
            </a:r>
          </a:p>
          <a:p>
            <a:pPr lvl="1"/>
            <a:r>
              <a:rPr lang="en-US" altLang="zh-TW" dirty="0"/>
              <a:t> </a:t>
            </a:r>
            <a:r>
              <a:rPr lang="en-US" altLang="zh-TW" dirty="0" smtClean="0"/>
              <a:t>     -&gt; mean * the total amount of nematodes = accurate biomass</a:t>
            </a:r>
          </a:p>
          <a:p>
            <a:pPr lvl="1"/>
            <a:endParaRPr lang="en-US" altLang="zh-TW" dirty="0"/>
          </a:p>
          <a:p>
            <a:pPr marL="342900" indent="-342900">
              <a:buFont typeface="+mj-lt"/>
              <a:buAutoNum type="alphaLcParenR"/>
            </a:pPr>
            <a:r>
              <a:rPr lang="en-US" altLang="zh-TW" dirty="0"/>
              <a:t>Steps to find community structure (abundance)</a:t>
            </a:r>
          </a:p>
          <a:p>
            <a:pPr marL="800100" lvl="1" indent="-342900">
              <a:buFont typeface="+mj-lt"/>
              <a:buAutoNum type="arabicPeriod"/>
            </a:pPr>
            <a:r>
              <a:rPr lang="en-US" altLang="zh-TW" dirty="0" smtClean="0"/>
              <a:t>With nematodes</a:t>
            </a:r>
          </a:p>
          <a:p>
            <a:pPr marL="800100" lvl="1" indent="-342900">
              <a:buFont typeface="+mj-lt"/>
              <a:buAutoNum type="arabicPeriod"/>
            </a:pPr>
            <a:r>
              <a:rPr lang="en-US" altLang="zh-TW" dirty="0" smtClean="0"/>
              <a:t>Without nematodes</a:t>
            </a:r>
            <a:endParaRPr lang="zh-TW" altLang="en-US" dirty="0"/>
          </a:p>
        </p:txBody>
      </p:sp>
      <p:sp>
        <p:nvSpPr>
          <p:cNvPr id="3" name="文字方塊 2"/>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2011259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1689884"/>
            <a:ext cx="4300078" cy="369332"/>
          </a:xfrm>
          <a:prstGeom prst="rect">
            <a:avLst/>
          </a:prstGeom>
          <a:noFill/>
        </p:spPr>
        <p:txBody>
          <a:bodyPr wrap="square" rtlCol="0">
            <a:spAutoFit/>
          </a:bodyPr>
          <a:lstStyle/>
          <a:p>
            <a:r>
              <a:rPr lang="fr-FR" altLang="zh-TW" dirty="0" smtClean="0"/>
              <a:t>c1)  Result for abundance</a:t>
            </a:r>
            <a:r>
              <a:rPr lang="zh-TW" altLang="en-US" dirty="0" smtClean="0"/>
              <a:t> </a:t>
            </a:r>
            <a:r>
              <a:rPr lang="en-US" altLang="zh-TW" dirty="0" smtClean="0"/>
              <a:t>(w/ </a:t>
            </a:r>
            <a:r>
              <a:rPr lang="en-US" altLang="zh-TW" dirty="0" err="1" smtClean="0"/>
              <a:t>Nematoda</a:t>
            </a:r>
            <a:r>
              <a:rPr lang="en-US" altLang="zh-TW" dirty="0" smtClean="0"/>
              <a:t>)</a:t>
            </a:r>
            <a:r>
              <a:rPr lang="fr-FR" altLang="zh-TW" dirty="0" smtClean="0"/>
              <a:t>:</a:t>
            </a:r>
            <a:endParaRPr lang="zh-TW" altLang="en-US"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a:t>Higher diversity in GS1</a:t>
            </a:r>
          </a:p>
          <a:p>
            <a:pPr marL="342900" indent="-342900">
              <a:buFont typeface="+mj-lt"/>
              <a:buAutoNum type="arabicPeriod"/>
            </a:pPr>
            <a:r>
              <a:rPr lang="en-US" altLang="zh-TW" dirty="0"/>
              <a:t>Average abundance</a:t>
            </a:r>
            <a:r>
              <a:rPr lang="zh-TW" altLang="en-US" dirty="0"/>
              <a:t> </a:t>
            </a:r>
            <a:r>
              <a:rPr lang="en-US" altLang="zh-TW" dirty="0" smtClean="0"/>
              <a:t>3.5 </a:t>
            </a:r>
            <a:r>
              <a:rPr lang="en-US" altLang="zh-TW" dirty="0"/>
              <a:t>times higher</a:t>
            </a:r>
            <a:r>
              <a:rPr lang="zh-TW" altLang="en-US" dirty="0"/>
              <a:t> </a:t>
            </a:r>
            <a:r>
              <a:rPr lang="en-US" altLang="zh-TW" dirty="0"/>
              <a:t>in GS1 </a:t>
            </a:r>
          </a:p>
          <a:p>
            <a:pPr marL="342900" indent="-342900">
              <a:buFont typeface="+mj-lt"/>
              <a:buAutoNum type="arabicPeriod"/>
            </a:pPr>
            <a:endParaRPr lang="en-US" altLang="zh-TW" dirty="0"/>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0" name="圖片 9"/>
          <p:cNvPicPr>
            <a:picLocks noChangeAspect="1"/>
          </p:cNvPicPr>
          <p:nvPr/>
        </p:nvPicPr>
        <p:blipFill>
          <a:blip r:embed="rId3"/>
          <a:stretch>
            <a:fillRect/>
          </a:stretch>
        </p:blipFill>
        <p:spPr>
          <a:xfrm>
            <a:off x="-15945" y="2096485"/>
            <a:ext cx="5827042" cy="3766379"/>
          </a:xfrm>
          <a:prstGeom prst="rect">
            <a:avLst/>
          </a:prstGeom>
        </p:spPr>
      </p:pic>
      <p:pic>
        <p:nvPicPr>
          <p:cNvPr id="12" name="圖片 11"/>
          <p:cNvPicPr>
            <a:picLocks noChangeAspect="1"/>
          </p:cNvPicPr>
          <p:nvPr/>
        </p:nvPicPr>
        <p:blipFill>
          <a:blip r:embed="rId4"/>
          <a:stretch>
            <a:fillRect/>
          </a:stretch>
        </p:blipFill>
        <p:spPr>
          <a:xfrm>
            <a:off x="5893395" y="2059216"/>
            <a:ext cx="6298605" cy="4071179"/>
          </a:xfrm>
          <a:prstGeom prst="rect">
            <a:avLst/>
          </a:prstGeom>
        </p:spPr>
      </p:pic>
      <p:sp>
        <p:nvSpPr>
          <p:cNvPr id="13" name="文字方塊 12"/>
          <p:cNvSpPr txBox="1"/>
          <p:nvPr/>
        </p:nvSpPr>
        <p:spPr>
          <a:xfrm>
            <a:off x="5811097" y="1689884"/>
            <a:ext cx="5449570" cy="369332"/>
          </a:xfrm>
          <a:prstGeom prst="rect">
            <a:avLst/>
          </a:prstGeom>
          <a:noFill/>
        </p:spPr>
        <p:txBody>
          <a:bodyPr wrap="square" rtlCol="0">
            <a:spAutoFit/>
          </a:bodyPr>
          <a:lstStyle/>
          <a:p>
            <a:r>
              <a:rPr lang="fr-FR" altLang="zh-TW" dirty="0" smtClean="0"/>
              <a:t>c2)  Result for abundance</a:t>
            </a:r>
            <a:r>
              <a:rPr lang="zh-TW" altLang="en-US" dirty="0"/>
              <a:t> </a:t>
            </a:r>
            <a:r>
              <a:rPr lang="en-US" altLang="zh-TW" dirty="0"/>
              <a:t>(</a:t>
            </a:r>
            <a:r>
              <a:rPr lang="en-US" altLang="zh-TW" dirty="0" smtClean="0"/>
              <a:t>w/o </a:t>
            </a:r>
            <a:r>
              <a:rPr lang="en-US" altLang="zh-TW" dirty="0" err="1"/>
              <a:t>Nematoda</a:t>
            </a:r>
            <a:r>
              <a:rPr lang="en-US" altLang="zh-TW" dirty="0"/>
              <a:t>)</a:t>
            </a:r>
            <a:r>
              <a:rPr lang="fr-FR" altLang="zh-TW" dirty="0"/>
              <a:t>:</a:t>
            </a:r>
            <a:endParaRPr lang="zh-TW" altLang="en-US" dirty="0"/>
          </a:p>
        </p:txBody>
      </p:sp>
    </p:spTree>
    <p:extLst>
      <p:ext uri="{BB962C8B-B14F-4D97-AF65-F5344CB8AC3E}">
        <p14:creationId xmlns:p14="http://schemas.microsoft.com/office/powerpoint/2010/main" val="2197004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5996677" y="6223000"/>
            <a:ext cx="3486388" cy="508000"/>
            <a:chOff x="1605034" y="6223000"/>
            <a:chExt cx="3486388" cy="508000"/>
          </a:xfrm>
        </p:grpSpPr>
        <p:sp>
          <p:nvSpPr>
            <p:cNvPr id="12" name="矩形 11"/>
            <p:cNvSpPr/>
            <p:nvPr/>
          </p:nvSpPr>
          <p:spPr>
            <a:xfrm>
              <a:off x="160503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426875"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32942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 name="群組 4"/>
          <p:cNvGrpSpPr/>
          <p:nvPr/>
        </p:nvGrpSpPr>
        <p:grpSpPr>
          <a:xfrm>
            <a:off x="1870304" y="6223000"/>
            <a:ext cx="2574848" cy="508000"/>
            <a:chOff x="1870304" y="6223000"/>
            <a:chExt cx="2574848" cy="508000"/>
          </a:xfrm>
        </p:grpSpPr>
        <p:sp>
          <p:nvSpPr>
            <p:cNvPr id="2" name="矩形 1"/>
            <p:cNvSpPr/>
            <p:nvPr/>
          </p:nvSpPr>
          <p:spPr>
            <a:xfrm>
              <a:off x="187030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76728"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68315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biomass:</a:t>
            </a:r>
            <a:endParaRPr lang="zh-TW" altLang="en-US" dirty="0"/>
          </a:p>
        </p:txBody>
      </p:sp>
      <p:sp>
        <p:nvSpPr>
          <p:cNvPr id="6" name="文字方塊 5"/>
          <p:cNvSpPr txBox="1"/>
          <p:nvPr/>
        </p:nvSpPr>
        <p:spPr>
          <a:xfrm>
            <a:off x="2710262" y="71155"/>
            <a:ext cx="897851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GS1 &gt; GC1 in 1 </a:t>
            </a:r>
            <a:r>
              <a:rPr lang="en-US" altLang="zh-TW" dirty="0"/>
              <a:t>order of magnitude</a:t>
            </a:r>
            <a:endParaRPr lang="zh-TW" altLang="en-US" dirty="0"/>
          </a:p>
          <a:p>
            <a:pPr marL="342900" indent="-342900">
              <a:buFont typeface="+mj-lt"/>
              <a:buAutoNum type="arabicPeriod"/>
            </a:pPr>
            <a:r>
              <a:rPr lang="en-US" altLang="zh-TW" dirty="0" smtClean="0"/>
              <a:t>Low biomass for GC1 in OR1_1126 (both macro and </a:t>
            </a:r>
            <a:r>
              <a:rPr lang="en-US" altLang="zh-TW" dirty="0" err="1" smtClean="0"/>
              <a:t>meio</a:t>
            </a:r>
            <a:r>
              <a:rPr lang="en-US" altLang="zh-TW" dirty="0" smtClean="0"/>
              <a:t>)</a:t>
            </a:r>
          </a:p>
          <a:p>
            <a:pPr marL="342900" indent="-342900">
              <a:buFont typeface="+mj-lt"/>
              <a:buAutoNum type="arabicPeriod"/>
            </a:pPr>
            <a:r>
              <a:rPr lang="en-US" altLang="zh-TW" dirty="0" smtClean="0"/>
              <a:t>Low </a:t>
            </a:r>
            <a:r>
              <a:rPr lang="en-US" altLang="zh-TW" dirty="0" err="1" smtClean="0"/>
              <a:t>meio</a:t>
            </a:r>
            <a:r>
              <a:rPr lang="en-US" altLang="zh-TW" dirty="0" smtClean="0"/>
              <a:t> biomass for GS1 in OR1_1114 (only </a:t>
            </a:r>
            <a:r>
              <a:rPr lang="en-US" altLang="zh-TW" dirty="0" err="1" smtClean="0"/>
              <a:t>meio</a:t>
            </a:r>
            <a:r>
              <a:rPr lang="en-US" altLang="zh-TW" dirty="0" smtClean="0"/>
              <a:t>)</a:t>
            </a:r>
          </a:p>
          <a:p>
            <a:pPr marL="800100" lvl="1" indent="-342900">
              <a:buFont typeface="Arial" panose="020B0604020202020204" pitchFamily="34" charset="0"/>
              <a:buChar char="•"/>
            </a:pPr>
            <a:r>
              <a:rPr lang="en-US" altLang="zh-TW" dirty="0" smtClean="0"/>
              <a:t>Seasonality?</a:t>
            </a:r>
          </a:p>
          <a:p>
            <a:pPr marL="800100" lvl="1" indent="-342900">
              <a:buFont typeface="Arial" panose="020B0604020202020204" pitchFamily="34" charset="0"/>
              <a:buChar char="•"/>
            </a:pPr>
            <a:r>
              <a:rPr lang="en-US" altLang="zh-TW" dirty="0"/>
              <a:t>N</a:t>
            </a:r>
            <a:r>
              <a:rPr lang="en-US" altLang="zh-TW" dirty="0" smtClean="0"/>
              <a:t>ot because of typhoon: 2015</a:t>
            </a:r>
            <a:r>
              <a:rPr lang="zh-TW" altLang="en-US" dirty="0" smtClean="0"/>
              <a:t> </a:t>
            </a:r>
            <a:r>
              <a:rPr lang="en-US" altLang="zh-TW" dirty="0" smtClean="0"/>
              <a:t>typhoon seasons were relative inactive</a:t>
            </a:r>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5" name="圖片 14"/>
          <p:cNvPicPr>
            <a:picLocks noChangeAspect="1"/>
          </p:cNvPicPr>
          <p:nvPr/>
        </p:nvPicPr>
        <p:blipFill rotWithShape="1">
          <a:blip r:embed="rId2">
            <a:clrChange>
              <a:clrFrom>
                <a:srgbClr val="FFFFFF"/>
              </a:clrFrom>
              <a:clrTo>
                <a:srgbClr val="FFFFFF">
                  <a:alpha val="0"/>
                </a:srgbClr>
              </a:clrTo>
            </a:clrChange>
          </a:blip>
          <a:srcRect l="416" t="4321" b="864"/>
          <a:stretch/>
        </p:blipFill>
        <p:spPr>
          <a:xfrm>
            <a:off x="1303867" y="1675325"/>
            <a:ext cx="9550560" cy="5114944"/>
          </a:xfrm>
          <a:prstGeom prst="rect">
            <a:avLst/>
          </a:prstGeom>
        </p:spPr>
      </p:pic>
      <p:sp>
        <p:nvSpPr>
          <p:cNvPr id="17" name="矩形 16"/>
          <p:cNvSpPr/>
          <p:nvPr/>
        </p:nvSpPr>
        <p:spPr>
          <a:xfrm>
            <a:off x="1770258" y="6546334"/>
            <a:ext cx="976549" cy="369332"/>
          </a:xfrm>
          <a:prstGeom prst="rect">
            <a:avLst/>
          </a:prstGeom>
        </p:spPr>
        <p:txBody>
          <a:bodyPr wrap="none">
            <a:spAutoFit/>
          </a:bodyPr>
          <a:lstStyle/>
          <a:p>
            <a:r>
              <a:rPr lang="en-US" altLang="zh-TW" dirty="0"/>
              <a:t>2015/08</a:t>
            </a:r>
            <a:endParaRPr lang="zh-TW" altLang="en-US" dirty="0"/>
          </a:p>
        </p:txBody>
      </p:sp>
      <p:sp>
        <p:nvSpPr>
          <p:cNvPr id="18" name="矩形 17"/>
          <p:cNvSpPr/>
          <p:nvPr/>
        </p:nvSpPr>
        <p:spPr>
          <a:xfrm>
            <a:off x="2710466" y="6546334"/>
            <a:ext cx="976549" cy="369332"/>
          </a:xfrm>
          <a:prstGeom prst="rect">
            <a:avLst/>
          </a:prstGeom>
        </p:spPr>
        <p:txBody>
          <a:bodyPr wrap="none">
            <a:spAutoFit/>
          </a:bodyPr>
          <a:lstStyle/>
          <a:p>
            <a:pPr lvl="0" algn="ctr">
              <a:defRPr/>
            </a:pPr>
            <a:r>
              <a:rPr lang="en-US" altLang="zh-TW" dirty="0"/>
              <a:t>2015/11</a:t>
            </a:r>
            <a:endParaRPr lang="zh-TW" altLang="en-US" dirty="0"/>
          </a:p>
        </p:txBody>
      </p:sp>
      <p:sp>
        <p:nvSpPr>
          <p:cNvPr id="19" name="矩形 18"/>
          <p:cNvSpPr/>
          <p:nvPr/>
        </p:nvSpPr>
        <p:spPr>
          <a:xfrm>
            <a:off x="3615914" y="6546334"/>
            <a:ext cx="976549" cy="369332"/>
          </a:xfrm>
          <a:prstGeom prst="rect">
            <a:avLst/>
          </a:prstGeom>
        </p:spPr>
        <p:txBody>
          <a:bodyPr wrap="none">
            <a:spAutoFit/>
          </a:bodyPr>
          <a:lstStyle/>
          <a:p>
            <a:pPr lvl="0" algn="ctr">
              <a:defRPr/>
            </a:pPr>
            <a:r>
              <a:rPr lang="en-US" altLang="zh-TW" dirty="0"/>
              <a:t>2016/02</a:t>
            </a:r>
            <a:endParaRPr lang="zh-TW" altLang="en-US" dirty="0"/>
          </a:p>
        </p:txBody>
      </p:sp>
      <p:sp>
        <p:nvSpPr>
          <p:cNvPr id="20" name="矩形 19"/>
          <p:cNvSpPr/>
          <p:nvPr/>
        </p:nvSpPr>
        <p:spPr>
          <a:xfrm>
            <a:off x="8613790" y="6517503"/>
            <a:ext cx="976549" cy="369332"/>
          </a:xfrm>
          <a:prstGeom prst="rect">
            <a:avLst/>
          </a:prstGeom>
        </p:spPr>
        <p:txBody>
          <a:bodyPr wrap="none">
            <a:spAutoFit/>
          </a:bodyPr>
          <a:lstStyle/>
          <a:p>
            <a:pPr lvl="0" algn="ctr">
              <a:defRPr/>
            </a:pPr>
            <a:r>
              <a:rPr lang="en-US" altLang="zh-TW" dirty="0" smtClean="0"/>
              <a:t>2016/03</a:t>
            </a:r>
            <a:endParaRPr lang="zh-TW" altLang="en-US" dirty="0"/>
          </a:p>
        </p:txBody>
      </p:sp>
    </p:spTree>
    <p:extLst>
      <p:ext uri="{BB962C8B-B14F-4D97-AF65-F5344CB8AC3E}">
        <p14:creationId xmlns:p14="http://schemas.microsoft.com/office/powerpoint/2010/main" val="755392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6800131" cy="523220"/>
          </a:xfrm>
          <a:prstGeom prst="rect">
            <a:avLst/>
          </a:prstGeom>
          <a:noFill/>
        </p:spPr>
        <p:txBody>
          <a:bodyPr wrap="none" rtlCol="0">
            <a:spAutoFit/>
          </a:bodyPr>
          <a:lstStyle/>
          <a:p>
            <a:r>
              <a:rPr lang="en-US" altLang="zh-TW" sz="2800" dirty="0" smtClean="0"/>
              <a:t>Size spectrum for </a:t>
            </a:r>
            <a:r>
              <a:rPr lang="en-US" altLang="zh-TW" sz="2800" dirty="0" err="1" smtClean="0"/>
              <a:t>macrofauna</a:t>
            </a:r>
            <a:r>
              <a:rPr lang="en-US" altLang="zh-TW" sz="2800" dirty="0" smtClean="0"/>
              <a:t> and </a:t>
            </a:r>
            <a:r>
              <a:rPr lang="en-US" altLang="zh-TW" sz="2800" dirty="0" err="1" smtClean="0"/>
              <a:t>meiofauna</a:t>
            </a:r>
            <a:endParaRPr lang="zh-TW" altLang="en-US" sz="2800" dirty="0"/>
          </a:p>
        </p:txBody>
      </p:sp>
    </p:spTree>
    <p:extLst>
      <p:ext uri="{BB962C8B-B14F-4D97-AF65-F5344CB8AC3E}">
        <p14:creationId xmlns:p14="http://schemas.microsoft.com/office/powerpoint/2010/main" val="1007496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350270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104003.4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65.31</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12.74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1.49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a:t>
                          </a:r>
                          <a:r>
                            <a:rPr lang="en-US" altLang="zh-TW" sz="2000" b="0" dirty="0" smtClean="0">
                              <a:solidFill>
                                <a:schemeClr val="tx1"/>
                              </a:solidFill>
                            </a:rPr>
                            <a:t>1.53</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3.65</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7.70</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524425.7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34800.15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000" b="0" dirty="0" smtClean="0">
                              <a:solidFill>
                                <a:schemeClr val="tx1"/>
                              </a:solidFill>
                            </a:rPr>
                            <a:t>42.80</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6.75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33.39</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26.48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80.</a:t>
                          </a:r>
                          <a:r>
                            <a:rPr lang="en-US" altLang="zh-TW" sz="2000" b="0" dirty="0" smtClean="0">
                              <a:solidFill>
                                <a:schemeClr val="tx1"/>
                              </a:solidFill>
                            </a:rPr>
                            <a:t>20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r>
                                <m:rPr>
                                  <m:nor/>
                                </m:rPr>
                                <a:rPr lang="zh-TW" altLang="en-US" sz="2000" b="0" dirty="0" smtClean="0">
                                  <a:solidFill>
                                    <a:schemeClr val="tx1"/>
                                  </a:solidFill>
                                </a:rPr>
                                <m:t>66.</m:t>
                              </m:r>
                              <m:r>
                                <m:rPr>
                                  <m:nor/>
                                </m:rPr>
                                <a:rPr lang="en-US" altLang="zh-TW" sz="2000" b="0" i="0" dirty="0" smtClean="0">
                                  <a:solidFill>
                                    <a:schemeClr val="tx1"/>
                                  </a:solidFill>
                                </a:rPr>
                                <m:t>10</m:t>
                              </m:r>
                            </m:oMath>
                          </a14:m>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60345" r="-30100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60345" r="-200249"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60345" r="-10075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60345" r="-499" b="-101724"/>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160345" r="-30100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160345" r="-200249"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160345" r="-10075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160345" r="-499" b="-1724"/>
                          </a:stretch>
                        </a:blipFill>
                      </a:tcPr>
                    </a:tc>
                    <a:extLst>
                      <a:ext uri="{0D108BD9-81ED-4DB2-BD59-A6C34878D82A}">
                        <a16:rowId xmlns:a16="http://schemas.microsoft.com/office/drawing/2014/main" val="211421836"/>
                      </a:ext>
                    </a:extLst>
                  </a:tr>
                </a:tbl>
              </a:graphicData>
            </a:graphic>
          </p:graphicFrame>
        </mc:Fallback>
      </mc:AlternateContent>
      <p:sp>
        <p:nvSpPr>
          <p:cNvPr id="4" name="文字方塊 3"/>
          <p:cNvSpPr txBox="1"/>
          <p:nvPr/>
        </p:nvSpPr>
        <p:spPr>
          <a:xfrm>
            <a:off x="201880" y="265889"/>
            <a:ext cx="5932009" cy="523220"/>
          </a:xfrm>
          <a:prstGeom prst="rect">
            <a:avLst/>
          </a:prstGeom>
          <a:noFill/>
        </p:spPr>
        <p:txBody>
          <a:bodyPr wrap="none" rtlCol="0">
            <a:spAutoFit/>
          </a:bodyPr>
          <a:lstStyle/>
          <a:p>
            <a:r>
              <a:rPr lang="en-US" altLang="zh-TW" sz="2800" dirty="0" smtClean="0"/>
              <a:t>Summary for o</a:t>
            </a:r>
            <a:r>
              <a:rPr lang="zh-TW" altLang="en-US" sz="2800" dirty="0" smtClean="0"/>
              <a:t>rganic </a:t>
            </a:r>
            <a:r>
              <a:rPr lang="zh-TW" altLang="en-US" sz="2800" dirty="0"/>
              <a:t>carbon calculation</a:t>
            </a:r>
          </a:p>
        </p:txBody>
      </p:sp>
      <p:sp>
        <p:nvSpPr>
          <p:cNvPr id="8" name="矩形 7"/>
          <p:cNvSpPr/>
          <p:nvPr/>
        </p:nvSpPr>
        <p:spPr>
          <a:xfrm>
            <a:off x="9897457" y="847915"/>
            <a:ext cx="1507144"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a:t>
            </a:r>
            <a:endParaRPr lang="zh-TW" altLang="en-US" dirty="0"/>
          </a:p>
        </p:txBody>
      </p:sp>
    </p:spTree>
    <p:extLst>
      <p:ext uri="{BB962C8B-B14F-4D97-AF65-F5344CB8AC3E}">
        <p14:creationId xmlns:p14="http://schemas.microsoft.com/office/powerpoint/2010/main" val="873465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719246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only and outlier)</a:t>
            </a:r>
            <a:endParaRPr lang="zh-TW" altLang="en-US" dirty="0"/>
          </a:p>
        </p:txBody>
      </p:sp>
      <p:sp>
        <p:nvSpPr>
          <p:cNvPr id="8" name="向右箭號 7"/>
          <p:cNvSpPr/>
          <p:nvPr/>
        </p:nvSpPr>
        <p:spPr>
          <a:xfrm>
            <a:off x="4849529" y="650154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260946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3800669576"/>
              </p:ext>
            </p:extLst>
          </p:nvPr>
        </p:nvGraphicFramePr>
        <p:xfrm>
          <a:off x="68074" y="4242831"/>
          <a:ext cx="12123933" cy="2595880"/>
        </p:xfrm>
        <a:graphic>
          <a:graphicData uri="http://schemas.openxmlformats.org/drawingml/2006/table">
            <a:tbl>
              <a:tblPr firstRow="1" bandRow="1">
                <a:tableStyleId>{C083E6E3-FA7D-4D7B-A595-EF9225AFEA82}</a:tableStyleId>
              </a:tblPr>
              <a:tblGrid>
                <a:gridCol w="778593">
                  <a:extLst>
                    <a:ext uri="{9D8B030D-6E8A-4147-A177-3AD203B41FA5}">
                      <a16:colId xmlns:a16="http://schemas.microsoft.com/office/drawing/2014/main" val="1838242143"/>
                    </a:ext>
                  </a:extLst>
                </a:gridCol>
                <a:gridCol w="953211">
                  <a:extLst>
                    <a:ext uri="{9D8B030D-6E8A-4147-A177-3AD203B41FA5}">
                      <a16:colId xmlns:a16="http://schemas.microsoft.com/office/drawing/2014/main" val="1332549774"/>
                    </a:ext>
                  </a:extLst>
                </a:gridCol>
                <a:gridCol w="944739">
                  <a:extLst>
                    <a:ext uri="{9D8B030D-6E8A-4147-A177-3AD203B41FA5}">
                      <a16:colId xmlns:a16="http://schemas.microsoft.com/office/drawing/2014/main" val="4128456881"/>
                    </a:ext>
                  </a:extLst>
                </a:gridCol>
                <a:gridCol w="944739">
                  <a:extLst>
                    <a:ext uri="{9D8B030D-6E8A-4147-A177-3AD203B41FA5}">
                      <a16:colId xmlns:a16="http://schemas.microsoft.com/office/drawing/2014/main" val="3573311972"/>
                    </a:ext>
                  </a:extLst>
                </a:gridCol>
                <a:gridCol w="944739">
                  <a:extLst>
                    <a:ext uri="{9D8B030D-6E8A-4147-A177-3AD203B41FA5}">
                      <a16:colId xmlns:a16="http://schemas.microsoft.com/office/drawing/2014/main" val="3720481788"/>
                    </a:ext>
                  </a:extLst>
                </a:gridCol>
                <a:gridCol w="944739">
                  <a:extLst>
                    <a:ext uri="{9D8B030D-6E8A-4147-A177-3AD203B41FA5}">
                      <a16:colId xmlns:a16="http://schemas.microsoft.com/office/drawing/2014/main" val="3104488203"/>
                    </a:ext>
                  </a:extLst>
                </a:gridCol>
                <a:gridCol w="944739">
                  <a:extLst>
                    <a:ext uri="{9D8B030D-6E8A-4147-A177-3AD203B41FA5}">
                      <a16:colId xmlns:a16="http://schemas.microsoft.com/office/drawing/2014/main" val="1515094969"/>
                    </a:ext>
                  </a:extLst>
                </a:gridCol>
                <a:gridCol w="944739">
                  <a:extLst>
                    <a:ext uri="{9D8B030D-6E8A-4147-A177-3AD203B41FA5}">
                      <a16:colId xmlns:a16="http://schemas.microsoft.com/office/drawing/2014/main" val="3455686137"/>
                    </a:ext>
                  </a:extLst>
                </a:gridCol>
                <a:gridCol w="944739">
                  <a:extLst>
                    <a:ext uri="{9D8B030D-6E8A-4147-A177-3AD203B41FA5}">
                      <a16:colId xmlns:a16="http://schemas.microsoft.com/office/drawing/2014/main" val="2503394152"/>
                    </a:ext>
                  </a:extLst>
                </a:gridCol>
                <a:gridCol w="944739">
                  <a:extLst>
                    <a:ext uri="{9D8B030D-6E8A-4147-A177-3AD203B41FA5}">
                      <a16:colId xmlns:a16="http://schemas.microsoft.com/office/drawing/2014/main" val="1942758909"/>
                    </a:ext>
                  </a:extLst>
                </a:gridCol>
                <a:gridCol w="944739">
                  <a:extLst>
                    <a:ext uri="{9D8B030D-6E8A-4147-A177-3AD203B41FA5}">
                      <a16:colId xmlns:a16="http://schemas.microsoft.com/office/drawing/2014/main" val="3012996623"/>
                    </a:ext>
                  </a:extLst>
                </a:gridCol>
                <a:gridCol w="944739">
                  <a:extLst>
                    <a:ext uri="{9D8B030D-6E8A-4147-A177-3AD203B41FA5}">
                      <a16:colId xmlns:a16="http://schemas.microsoft.com/office/drawing/2014/main" val="1283609156"/>
                    </a:ext>
                  </a:extLst>
                </a:gridCol>
                <a:gridCol w="944739">
                  <a:extLst>
                    <a:ext uri="{9D8B030D-6E8A-4147-A177-3AD203B41FA5}">
                      <a16:colId xmlns:a16="http://schemas.microsoft.com/office/drawing/2014/main" val="1278584084"/>
                    </a:ext>
                  </a:extLst>
                </a:gridCol>
              </a:tblGrid>
              <a:tr h="370840">
                <a:tc>
                  <a:txBody>
                    <a:bodyPr/>
                    <a:lstStyle/>
                    <a:p>
                      <a:r>
                        <a:rPr lang="en-US" altLang="zh-TW" sz="1400" b="0" dirty="0" smtClean="0">
                          <a:solidFill>
                            <a:schemeClr val="accent2"/>
                          </a:solidFill>
                        </a:rPr>
                        <a:t>Detritus</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1" strike="noStrike" dirty="0" smtClean="0">
                          <a:solidFill>
                            <a:schemeClr val="accent2"/>
                          </a:solidFill>
                        </a:rPr>
                        <a:t>√</a:t>
                      </a:r>
                      <a:endParaRPr lang="zh-TW" altLang="en-US" sz="1400" b="1" strike="noStrike"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b="0" dirty="0" smtClean="0">
                          <a:solidFill>
                            <a:schemeClr val="accent2"/>
                          </a:solidFill>
                        </a:rPr>
                        <a:t>Bacteria</a:t>
                      </a:r>
                      <a:endParaRPr lang="zh-TW" altLang="en-US" sz="1400" b="0" dirty="0">
                        <a:solidFill>
                          <a:schemeClr val="accent2"/>
                        </a:solidFill>
                      </a:endParaRPr>
                    </a:p>
                  </a:txBody>
                  <a:tcPr>
                    <a:lnT w="12700" cmpd="sng">
                      <a:noFill/>
                    </a:lnT>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3">
                        <a:lumMod val="20000"/>
                        <a:lumOff val="80000"/>
                      </a:schemeClr>
                    </a:solidFill>
                  </a:tcPr>
                </a:tc>
                <a:tc>
                  <a:txBody>
                    <a:bodyPr/>
                    <a:lstStyle/>
                    <a:p>
                      <a:endParaRPr lang="zh-TW" altLang="en-US" sz="140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ap="flat" cmpd="sng" algn="ctr">
                      <a:no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b="0" dirty="0" err="1" smtClean="0">
                          <a:solidFill>
                            <a:schemeClr val="accent2"/>
                          </a:solidFill>
                        </a:rPr>
                        <a:t>Meio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b="0" dirty="0" smtClean="0">
                          <a:solidFill>
                            <a:schemeClr val="accent2"/>
                          </a:solidFill>
                        </a:rPr>
                        <a:t>Macro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mn-lt"/>
                          <a:ea typeface="+mn-ea"/>
                          <a:cs typeface="+mn-cs"/>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b="0" dirty="0" smtClean="0">
                          <a:solidFill>
                            <a:schemeClr val="accent2"/>
                          </a:solidFill>
                        </a:rPr>
                        <a:t>TOU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strike="sngStrike" dirty="0" smtClean="0">
                          <a:solidFill>
                            <a:schemeClr val="accent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sngStrike" kern="1200" cap="none" spc="0" normalizeH="0" baseline="0" noProof="0" dirty="0" smtClean="0">
                          <a:ln>
                            <a:noFill/>
                          </a:ln>
                          <a:solidFill>
                            <a:schemeClr val="accent2"/>
                          </a:solidFill>
                          <a:effectLst/>
                          <a:uLnTx/>
                          <a:uFillTx/>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b="0" dirty="0" smtClean="0">
                          <a:solidFill>
                            <a:schemeClr val="accent2"/>
                          </a:solidFill>
                        </a:rPr>
                        <a:t>DOU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accent2"/>
                        </a:solidFill>
                      </a:endParaRPr>
                    </a:p>
                  </a:txBody>
                  <a:tcP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r h="370840">
                <a:tc>
                  <a:txBody>
                    <a:bodyPr/>
                    <a:lstStyle/>
                    <a:p>
                      <a:r>
                        <a:rPr lang="en-US" altLang="zh-TW" sz="1400" b="0" dirty="0" smtClean="0">
                          <a:solidFill>
                            <a:schemeClr val="accent2"/>
                          </a:solidFill>
                        </a:rPr>
                        <a:t>CTD</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extLst>
                  <a:ext uri="{0D108BD9-81ED-4DB2-BD59-A6C34878D82A}">
                    <a16:rowId xmlns:a16="http://schemas.microsoft.com/office/drawing/2014/main" val="348157076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76427591"/>
              </p:ext>
            </p:extLst>
          </p:nvPr>
        </p:nvGraphicFramePr>
        <p:xfrm>
          <a:off x="68074" y="905271"/>
          <a:ext cx="12123926" cy="3337560"/>
        </p:xfrm>
        <a:graphic>
          <a:graphicData uri="http://schemas.openxmlformats.org/drawingml/2006/table">
            <a:tbl>
              <a:tblPr firstRow="1" bandRow="1">
                <a:tableStyleId>{C083E6E3-FA7D-4D7B-A595-EF9225AFEA82}</a:tableStyleId>
              </a:tblPr>
              <a:tblGrid>
                <a:gridCol w="778862">
                  <a:extLst>
                    <a:ext uri="{9D8B030D-6E8A-4147-A177-3AD203B41FA5}">
                      <a16:colId xmlns:a16="http://schemas.microsoft.com/office/drawing/2014/main" val="1838242143"/>
                    </a:ext>
                  </a:extLst>
                </a:gridCol>
                <a:gridCol w="945422">
                  <a:extLst>
                    <a:ext uri="{9D8B030D-6E8A-4147-A177-3AD203B41FA5}">
                      <a16:colId xmlns:a16="http://schemas.microsoft.com/office/drawing/2014/main" val="1332549774"/>
                    </a:ext>
                  </a:extLst>
                </a:gridCol>
                <a:gridCol w="945422">
                  <a:extLst>
                    <a:ext uri="{9D8B030D-6E8A-4147-A177-3AD203B41FA5}">
                      <a16:colId xmlns:a16="http://schemas.microsoft.com/office/drawing/2014/main" val="4128456881"/>
                    </a:ext>
                  </a:extLst>
                </a:gridCol>
                <a:gridCol w="945422">
                  <a:extLst>
                    <a:ext uri="{9D8B030D-6E8A-4147-A177-3AD203B41FA5}">
                      <a16:colId xmlns:a16="http://schemas.microsoft.com/office/drawing/2014/main" val="3573311972"/>
                    </a:ext>
                  </a:extLst>
                </a:gridCol>
                <a:gridCol w="945422">
                  <a:extLst>
                    <a:ext uri="{9D8B030D-6E8A-4147-A177-3AD203B41FA5}">
                      <a16:colId xmlns:a16="http://schemas.microsoft.com/office/drawing/2014/main" val="3720481788"/>
                    </a:ext>
                  </a:extLst>
                </a:gridCol>
                <a:gridCol w="945422">
                  <a:extLst>
                    <a:ext uri="{9D8B030D-6E8A-4147-A177-3AD203B41FA5}">
                      <a16:colId xmlns:a16="http://schemas.microsoft.com/office/drawing/2014/main" val="3104488203"/>
                    </a:ext>
                  </a:extLst>
                </a:gridCol>
                <a:gridCol w="945422">
                  <a:extLst>
                    <a:ext uri="{9D8B030D-6E8A-4147-A177-3AD203B41FA5}">
                      <a16:colId xmlns:a16="http://schemas.microsoft.com/office/drawing/2014/main" val="1515094969"/>
                    </a:ext>
                  </a:extLst>
                </a:gridCol>
                <a:gridCol w="945422">
                  <a:extLst>
                    <a:ext uri="{9D8B030D-6E8A-4147-A177-3AD203B41FA5}">
                      <a16:colId xmlns:a16="http://schemas.microsoft.com/office/drawing/2014/main" val="3455686137"/>
                    </a:ext>
                  </a:extLst>
                </a:gridCol>
                <a:gridCol w="945422">
                  <a:extLst>
                    <a:ext uri="{9D8B030D-6E8A-4147-A177-3AD203B41FA5}">
                      <a16:colId xmlns:a16="http://schemas.microsoft.com/office/drawing/2014/main" val="814453227"/>
                    </a:ext>
                  </a:extLst>
                </a:gridCol>
                <a:gridCol w="945422">
                  <a:extLst>
                    <a:ext uri="{9D8B030D-6E8A-4147-A177-3AD203B41FA5}">
                      <a16:colId xmlns:a16="http://schemas.microsoft.com/office/drawing/2014/main" val="1942758909"/>
                    </a:ext>
                  </a:extLst>
                </a:gridCol>
                <a:gridCol w="945422">
                  <a:extLst>
                    <a:ext uri="{9D8B030D-6E8A-4147-A177-3AD203B41FA5}">
                      <a16:colId xmlns:a16="http://schemas.microsoft.com/office/drawing/2014/main" val="3012996623"/>
                    </a:ext>
                  </a:extLst>
                </a:gridCol>
                <a:gridCol w="945422">
                  <a:extLst>
                    <a:ext uri="{9D8B030D-6E8A-4147-A177-3AD203B41FA5}">
                      <a16:colId xmlns:a16="http://schemas.microsoft.com/office/drawing/2014/main" val="1283609156"/>
                    </a:ext>
                  </a:extLst>
                </a:gridCol>
                <a:gridCol w="945422">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300" dirty="0" smtClean="0"/>
                        <a:t>NOR_T004</a:t>
                      </a:r>
                      <a:endParaRPr lang="zh-TW" altLang="en-US" sz="1300" dirty="0"/>
                    </a:p>
                  </a:txBody>
                  <a:tcPr anchor="ctr">
                    <a:solidFill>
                      <a:schemeClr val="accent1">
                        <a:lumMod val="40000"/>
                        <a:lumOff val="60000"/>
                      </a:schemeClr>
                    </a:solidFill>
                  </a:tcPr>
                </a:tc>
                <a:tc>
                  <a:txBody>
                    <a:bodyPr/>
                    <a:lstStyle/>
                    <a:p>
                      <a:r>
                        <a:rPr lang="en-US" altLang="zh-TW" sz="1300" dirty="0" smtClean="0"/>
                        <a:t>OR1_1096</a:t>
                      </a:r>
                      <a:endParaRPr lang="zh-TW" altLang="en-US" sz="1300" dirty="0"/>
                    </a:p>
                  </a:txBody>
                  <a:tcPr anchor="ctr">
                    <a:solidFill>
                      <a:schemeClr val="accent1">
                        <a:lumMod val="40000"/>
                        <a:lumOff val="60000"/>
                      </a:schemeClr>
                    </a:solidFill>
                  </a:tcPr>
                </a:tc>
                <a:tc>
                  <a:txBody>
                    <a:bodyPr/>
                    <a:lstStyle/>
                    <a:p>
                      <a:r>
                        <a:rPr lang="en-US" altLang="zh-TW" sz="1300" dirty="0" smtClean="0"/>
                        <a:t>OR1_1099</a:t>
                      </a:r>
                      <a:endParaRPr lang="zh-TW" altLang="en-US" sz="1300" dirty="0"/>
                    </a:p>
                  </a:txBody>
                  <a:tcPr anchor="ctr">
                    <a:solidFill>
                      <a:schemeClr val="accent4">
                        <a:lumMod val="20000"/>
                        <a:lumOff val="80000"/>
                      </a:schemeClr>
                    </a:solidFill>
                  </a:tcPr>
                </a:tc>
                <a:tc>
                  <a:txBody>
                    <a:bodyPr/>
                    <a:lstStyle/>
                    <a:p>
                      <a:r>
                        <a:rPr lang="en-US" altLang="zh-TW" sz="1300" dirty="0" smtClean="0"/>
                        <a:t>OR1_1102</a:t>
                      </a:r>
                      <a:endParaRPr lang="zh-TW" altLang="en-US" sz="1300" dirty="0"/>
                    </a:p>
                  </a:txBody>
                  <a:tcPr anchor="ctr">
                    <a:solidFill>
                      <a:schemeClr val="accent4">
                        <a:lumMod val="20000"/>
                        <a:lumOff val="80000"/>
                      </a:schemeClr>
                    </a:solidFill>
                  </a:tcPr>
                </a:tc>
                <a:tc>
                  <a:txBody>
                    <a:bodyPr/>
                    <a:lstStyle/>
                    <a:p>
                      <a:r>
                        <a:rPr lang="en-US" altLang="zh-TW" sz="1300" dirty="0" smtClean="0"/>
                        <a:t>OR1_1114</a:t>
                      </a:r>
                      <a:endParaRPr lang="zh-TW" altLang="en-US" sz="1300" dirty="0"/>
                    </a:p>
                  </a:txBody>
                  <a:tcPr anchor="ctr">
                    <a:solidFill>
                      <a:schemeClr val="accent3">
                        <a:lumMod val="20000"/>
                        <a:lumOff val="80000"/>
                      </a:schemeClr>
                    </a:solidFill>
                  </a:tcPr>
                </a:tc>
                <a:tc>
                  <a:txBody>
                    <a:bodyPr/>
                    <a:lstStyle/>
                    <a:p>
                      <a:r>
                        <a:rPr lang="en-US" altLang="zh-TW" sz="1300" dirty="0" smtClean="0"/>
                        <a:t>OR1_1126</a:t>
                      </a:r>
                      <a:endParaRPr lang="zh-TW" altLang="en-US" sz="1300" dirty="0"/>
                    </a:p>
                  </a:txBody>
                  <a:tcPr anchor="ctr">
                    <a:solidFill>
                      <a:schemeClr val="accent1">
                        <a:lumMod val="40000"/>
                        <a:lumOff val="60000"/>
                      </a:schemeClr>
                    </a:solidFill>
                  </a:tcPr>
                </a:tc>
                <a:tc>
                  <a:txBody>
                    <a:bodyPr/>
                    <a:lstStyle/>
                    <a:p>
                      <a:r>
                        <a:rPr lang="en-US" altLang="zh-TW" sz="1300" dirty="0" smtClean="0"/>
                        <a:t>OR1_1128</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OR1_1132</a:t>
                      </a:r>
                      <a:endParaRPr lang="zh-TW" altLang="en-US" sz="1300" dirty="0" smtClean="0"/>
                    </a:p>
                  </a:txBody>
                  <a:tcPr anchor="ctr">
                    <a:solidFill>
                      <a:schemeClr val="accent4">
                        <a:lumMod val="20000"/>
                        <a:lumOff val="80000"/>
                      </a:schemeClr>
                    </a:solidFill>
                  </a:tcPr>
                </a:tc>
                <a:tc>
                  <a:txBody>
                    <a:bodyPr/>
                    <a:lstStyle/>
                    <a:p>
                      <a:r>
                        <a:rPr lang="en-US" altLang="zh-TW" sz="1300" dirty="0" smtClean="0"/>
                        <a:t>OR1_1151</a:t>
                      </a:r>
                      <a:endParaRPr lang="zh-TW" altLang="en-US" sz="1300" dirty="0"/>
                    </a:p>
                  </a:txBody>
                  <a:tcPr anchor="ctr">
                    <a:solidFill>
                      <a:schemeClr val="accent1">
                        <a:lumMod val="40000"/>
                        <a:lumOff val="60000"/>
                      </a:schemeClr>
                    </a:solidFill>
                  </a:tcPr>
                </a:tc>
                <a:tc>
                  <a:txBody>
                    <a:bodyPr/>
                    <a:lstStyle/>
                    <a:p>
                      <a:r>
                        <a:rPr lang="en-US" altLang="zh-TW" sz="1300" dirty="0" smtClean="0"/>
                        <a:t>OR1_1190</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OR1_1219</a:t>
                      </a:r>
                      <a:endParaRPr lang="zh-TW" altLang="en-US" sz="1300" dirty="0" smtClean="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OR1_1242</a:t>
                      </a:r>
                      <a:endParaRPr lang="zh-TW" altLang="en-US" sz="1300" dirty="0" smtClean="0"/>
                    </a:p>
                  </a:txBody>
                  <a:tcPr anchor="ct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solidFill>
                            <a:srgbClr val="0070C0"/>
                          </a:solidFill>
                        </a:rPr>
                        <a:t>Date</a:t>
                      </a:r>
                      <a:endParaRPr lang="zh-TW" altLang="en-US" sz="1400" dirty="0">
                        <a:solidFill>
                          <a:srgbClr val="0070C0"/>
                        </a:solidFill>
                      </a:endParaRPr>
                    </a:p>
                  </a:txBody>
                  <a:tcPr/>
                </a:tc>
                <a:tc>
                  <a:txBody>
                    <a:bodyPr/>
                    <a:lstStyle/>
                    <a:p>
                      <a:pPr algn="ctr"/>
                      <a:r>
                        <a:rPr lang="en-US" altLang="zh-TW" sz="1400" b="0" i="0" kern="1200" dirty="0" smtClean="0">
                          <a:solidFill>
                            <a:srgbClr val="0070C0"/>
                          </a:solidFill>
                          <a:effectLst/>
                          <a:latin typeface="+mn-lt"/>
                          <a:ea typeface="+mn-ea"/>
                          <a:cs typeface="+mn-cs"/>
                        </a:rPr>
                        <a:t>2020/11</a:t>
                      </a: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en-US" altLang="zh-TW" sz="1400" dirty="0" smtClean="0">
                          <a:solidFill>
                            <a:srgbClr val="0070C0"/>
                          </a:solidFill>
                        </a:rPr>
                        <a:t>2014/11</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2015/03</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2015/08</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2015/11</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2016/02</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2016/03</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2018/03-4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2019/03-4</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solidFill>
                            <a:srgbClr val="0070C0"/>
                          </a:solidFill>
                        </a:rPr>
                        <a:t>Detritus</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solidFill>
                            <a:srgbClr val="0070C0"/>
                          </a:solidFill>
                        </a:rPr>
                        <a:t>Bacteria</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3">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solidFill>
                            <a:srgbClr val="0070C0"/>
                          </a:solidFill>
                        </a:rPr>
                        <a:t>Meio</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smtClean="0">
                          <a:solidFill>
                            <a:srgbClr val="0070C0"/>
                          </a:solidFill>
                        </a:rPr>
                        <a:t>Macro</a:t>
                      </a:r>
                      <a:endParaRPr lang="zh-TW" altLang="en-US" sz="1400" dirty="0">
                        <a:solidFill>
                          <a:srgbClr val="0070C0"/>
                        </a:solidFill>
                      </a:endParaRPr>
                    </a:p>
                  </a:txBody>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solidFill>
                            <a:srgbClr val="0070C0"/>
                          </a:solidFill>
                        </a:rPr>
                        <a:t>TOU</a:t>
                      </a:r>
                      <a:endParaRPr lang="zh-TW" altLang="en-US" sz="1400" dirty="0">
                        <a:solidFill>
                          <a:srgbClr val="0070C0"/>
                        </a:solidFill>
                      </a:endParaRPr>
                    </a:p>
                  </a:txBody>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solidFill>
                            <a:srgbClr val="0070C0"/>
                          </a:solidFill>
                        </a:rPr>
                        <a:t>DOU</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861973671"/>
                  </a:ext>
                </a:extLst>
              </a:tr>
              <a:tr h="370840">
                <a:tc>
                  <a:txBody>
                    <a:bodyPr/>
                    <a:lstStyle/>
                    <a:p>
                      <a:r>
                        <a:rPr lang="en-US" altLang="zh-TW" sz="1400" dirty="0" smtClean="0">
                          <a:solidFill>
                            <a:srgbClr val="0070C0"/>
                          </a:solidFill>
                        </a:rPr>
                        <a:t>CTD</a:t>
                      </a:r>
                      <a:endParaRPr lang="zh-TW" altLang="en-US" sz="14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1">
                        <a:lumMod val="40000"/>
                        <a:lumOff val="60000"/>
                      </a:schemeClr>
                    </a:solidFill>
                  </a:tcPr>
                </a:tc>
                <a:extLst>
                  <a:ext uri="{0D108BD9-81ED-4DB2-BD59-A6C34878D82A}">
                    <a16:rowId xmlns:a16="http://schemas.microsoft.com/office/drawing/2014/main" val="3968833965"/>
                  </a:ext>
                </a:extLst>
              </a:tr>
            </a:tbl>
          </a:graphicData>
        </a:graphic>
      </p:graphicFrame>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4" name="矩形 3"/>
          <p:cNvSpPr/>
          <p:nvPr/>
        </p:nvSpPr>
        <p:spPr>
          <a:xfrm>
            <a:off x="6519333" y="905271"/>
            <a:ext cx="1896534" cy="5933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6028733" y="283939"/>
            <a:ext cx="5942446" cy="375501"/>
            <a:chOff x="2565866" y="342833"/>
            <a:chExt cx="5942446" cy="375501"/>
          </a:xfrm>
        </p:grpSpPr>
        <p:grpSp>
          <p:nvGrpSpPr>
            <p:cNvPr id="14" name="群組 13"/>
            <p:cNvGrpSpPr/>
            <p:nvPr/>
          </p:nvGrpSpPr>
          <p:grpSpPr>
            <a:xfrm>
              <a:off x="2565866" y="342833"/>
              <a:ext cx="4392838" cy="375501"/>
              <a:chOff x="7392762" y="413608"/>
              <a:chExt cx="4392838" cy="375501"/>
            </a:xfrm>
          </p:grpSpPr>
          <p:grpSp>
            <p:nvGrpSpPr>
              <p:cNvPr id="2" name="群組 1"/>
              <p:cNvGrpSpPr/>
              <p:nvPr/>
            </p:nvGrpSpPr>
            <p:grpSpPr>
              <a:xfrm>
                <a:off x="8844527" y="419777"/>
                <a:ext cx="2941073" cy="369332"/>
                <a:chOff x="8844527" y="419777"/>
                <a:chExt cx="2941073" cy="369332"/>
              </a:xfrm>
            </p:grpSpPr>
            <p:sp>
              <p:nvSpPr>
                <p:cNvPr id="7" name="文字方塊 6"/>
                <p:cNvSpPr txBox="1"/>
                <p:nvPr/>
              </p:nvSpPr>
              <p:spPr>
                <a:xfrm>
                  <a:off x="8844527" y="419777"/>
                  <a:ext cx="922047" cy="369332"/>
                </a:xfrm>
                <a:prstGeom prst="rect">
                  <a:avLst/>
                </a:prstGeom>
                <a:solidFill>
                  <a:schemeClr val="accent1">
                    <a:lumMod val="20000"/>
                    <a:lumOff val="80000"/>
                  </a:schemeClr>
                </a:solidFill>
              </p:spPr>
              <p:txBody>
                <a:bodyPr wrap="none" rtlCol="0">
                  <a:spAutoFit/>
                </a:bodyPr>
                <a:lstStyle/>
                <a:p>
                  <a:r>
                    <a:rPr lang="en-US" altLang="zh-TW" dirty="0" smtClean="0">
                      <a:solidFill>
                        <a:sysClr val="windowText" lastClr="000000"/>
                      </a:solidFill>
                    </a:rPr>
                    <a:t>autumn</a:t>
                  </a:r>
                  <a:endParaRPr lang="zh-TW" altLang="en-US" dirty="0">
                    <a:solidFill>
                      <a:sysClr val="windowText" lastClr="000000"/>
                    </a:solidFill>
                  </a:endParaRPr>
                </a:p>
              </p:txBody>
            </p:sp>
            <p:sp>
              <p:nvSpPr>
                <p:cNvPr id="8" name="文字方塊 7"/>
                <p:cNvSpPr txBox="1"/>
                <p:nvPr/>
              </p:nvSpPr>
              <p:spPr>
                <a:xfrm>
                  <a:off x="9865966" y="419777"/>
                  <a:ext cx="760144" cy="369332"/>
                </a:xfrm>
                <a:prstGeom prst="rect">
                  <a:avLst/>
                </a:prstGeom>
                <a:solidFill>
                  <a:schemeClr val="accent4">
                    <a:lumMod val="20000"/>
                    <a:lumOff val="80000"/>
                  </a:schemeClr>
                </a:solidFill>
              </p:spPr>
              <p:txBody>
                <a:bodyPr wrap="square" rtlCol="0">
                  <a:spAutoFit/>
                </a:bodyPr>
                <a:lstStyle/>
                <a:p>
                  <a:r>
                    <a:rPr lang="en-US" altLang="zh-TW" dirty="0" smtClean="0">
                      <a:solidFill>
                        <a:sysClr val="windowText" lastClr="000000"/>
                      </a:solidFill>
                    </a:rPr>
                    <a:t>spring</a:t>
                  </a:r>
                  <a:endParaRPr lang="zh-TW" altLang="en-US" dirty="0">
                    <a:solidFill>
                      <a:sysClr val="windowText" lastClr="000000"/>
                    </a:solidFill>
                  </a:endParaRPr>
                </a:p>
              </p:txBody>
            </p:sp>
            <p:sp>
              <p:nvSpPr>
                <p:cNvPr id="9" name="文字方塊 8"/>
                <p:cNvSpPr txBox="1"/>
                <p:nvPr/>
              </p:nvSpPr>
              <p:spPr>
                <a:xfrm>
                  <a:off x="10802457" y="419777"/>
                  <a:ext cx="983143" cy="369332"/>
                </a:xfrm>
                <a:prstGeom prst="rect">
                  <a:avLst/>
                </a:prstGeom>
                <a:solidFill>
                  <a:schemeClr val="bg2"/>
                </a:solidFill>
              </p:spPr>
              <p:txBody>
                <a:bodyPr wrap="square" rtlCol="0">
                  <a:spAutoFit/>
                </a:bodyPr>
                <a:lstStyle/>
                <a:p>
                  <a:r>
                    <a:rPr lang="en-US" altLang="zh-TW" dirty="0" smtClean="0">
                      <a:solidFill>
                        <a:sysClr val="windowText" lastClr="000000"/>
                      </a:solidFill>
                    </a:rPr>
                    <a:t>summer</a:t>
                  </a:r>
                  <a:endParaRPr lang="zh-TW" altLang="en-US" dirty="0">
                    <a:solidFill>
                      <a:sysClr val="windowText" lastClr="000000"/>
                    </a:solidFill>
                  </a:endParaRPr>
                </a:p>
              </p:txBody>
            </p:sp>
          </p:grpSp>
          <p:sp>
            <p:nvSpPr>
              <p:cNvPr id="5" name="文字方塊 4"/>
              <p:cNvSpPr txBox="1"/>
              <p:nvPr/>
            </p:nvSpPr>
            <p:spPr>
              <a:xfrm>
                <a:off x="8063144" y="417406"/>
                <a:ext cx="553357" cy="369332"/>
              </a:xfrm>
              <a:prstGeom prst="rect">
                <a:avLst/>
              </a:prstGeom>
              <a:noFill/>
            </p:spPr>
            <p:txBody>
              <a:bodyPr wrap="none" rtlCol="0">
                <a:spAutoFit/>
              </a:bodyPr>
              <a:lstStyle/>
              <a:p>
                <a:r>
                  <a:rPr lang="en-US" altLang="zh-TW" dirty="0" smtClean="0">
                    <a:solidFill>
                      <a:schemeClr val="accent2"/>
                    </a:solidFill>
                  </a:rPr>
                  <a:t>GS1</a:t>
                </a:r>
                <a:endParaRPr lang="zh-TW" altLang="en-US" dirty="0">
                  <a:solidFill>
                    <a:schemeClr val="accent2"/>
                  </a:solidFill>
                </a:endParaRPr>
              </a:p>
            </p:txBody>
          </p:sp>
          <p:sp>
            <p:nvSpPr>
              <p:cNvPr id="11" name="文字方塊 10"/>
              <p:cNvSpPr txBox="1"/>
              <p:nvPr/>
            </p:nvSpPr>
            <p:spPr>
              <a:xfrm>
                <a:off x="7392762" y="413608"/>
                <a:ext cx="570990" cy="369332"/>
              </a:xfrm>
              <a:prstGeom prst="rect">
                <a:avLst/>
              </a:prstGeom>
              <a:noFill/>
            </p:spPr>
            <p:txBody>
              <a:bodyPr wrap="none" rtlCol="0">
                <a:spAutoFit/>
              </a:bodyPr>
              <a:lstStyle/>
              <a:p>
                <a:r>
                  <a:rPr lang="en-US" altLang="zh-TW" dirty="0" smtClean="0">
                    <a:solidFill>
                      <a:srgbClr val="0070C0"/>
                    </a:solidFill>
                  </a:rPr>
                  <a:t>GC1</a:t>
                </a:r>
                <a:endParaRPr lang="zh-TW" altLang="en-US" dirty="0">
                  <a:solidFill>
                    <a:srgbClr val="0070C0"/>
                  </a:solidFill>
                </a:endParaRPr>
              </a:p>
            </p:txBody>
          </p:sp>
        </p:grpSp>
        <p:sp>
          <p:nvSpPr>
            <p:cNvPr id="13" name="矩形 12"/>
            <p:cNvSpPr/>
            <p:nvPr/>
          </p:nvSpPr>
          <p:spPr>
            <a:xfrm>
              <a:off x="7135051" y="346631"/>
              <a:ext cx="1373261" cy="369332"/>
            </a:xfrm>
            <a:prstGeom prst="rect">
              <a:avLst/>
            </a:prstGeom>
            <a:ln>
              <a:solidFill>
                <a:srgbClr val="FF0000"/>
              </a:solidFill>
            </a:ln>
          </p:spPr>
          <p:txBody>
            <a:bodyPr wrap="none">
              <a:spAutoFit/>
            </a:bodyPr>
            <a:lstStyle/>
            <a:p>
              <a:r>
                <a:rPr lang="zh-TW" altLang="en-US" dirty="0"/>
                <a:t>complement</a:t>
              </a:r>
            </a:p>
          </p:txBody>
        </p:sp>
      </p:grpSp>
    </p:spTree>
    <p:extLst>
      <p:ext uri="{BB962C8B-B14F-4D97-AF65-F5344CB8AC3E}">
        <p14:creationId xmlns:p14="http://schemas.microsoft.com/office/powerpoint/2010/main" val="3107568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541950" y="60345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1361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527"/>
          <a:stretch/>
        </p:blipFill>
        <p:spPr>
          <a:xfrm>
            <a:off x="1786681" y="1860619"/>
            <a:ext cx="8414570" cy="4574048"/>
          </a:xfrm>
          <a:prstGeom prst="rect">
            <a:avLst/>
          </a:prstGeom>
        </p:spPr>
      </p:pic>
    </p:spTree>
    <p:extLst>
      <p:ext uri="{BB962C8B-B14F-4D97-AF65-F5344CB8AC3E}">
        <p14:creationId xmlns:p14="http://schemas.microsoft.com/office/powerpoint/2010/main" val="1508627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3539066" y="249613"/>
            <a:ext cx="8356601" cy="4554911"/>
          </a:xfrm>
          <a:prstGeom prst="rect">
            <a:avLst/>
          </a:prstGeom>
        </p:spPr>
      </p:pic>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915012635"/>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72.58901</a:t>
                          </a:r>
                          <a:r>
                            <a:rPr lang="en-US" altLang="zh-TW"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a:t>
                          </a:r>
                          <a:r>
                            <a:rPr lang="en-US" altLang="zh-TW" sz="2000" dirty="0" smtClean="0"/>
                            <a:t>16.603905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19.80919</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22.72966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62.34343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45.86694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524425.7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a:t>
                          </a:r>
                          <a:r>
                            <a:rPr lang="en-US" altLang="zh-TW" sz="2000" dirty="0" smtClean="0"/>
                            <a:t>4.061608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11.67663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8.148866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62.01101</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40.56152</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915012635"/>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60345" r="-200791"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60345" r="-100394"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60345" r="-394" b="-102586"/>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160345" r="-200791"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160345" r="-100394"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160345" r="-394" b="-2586"/>
                          </a:stretch>
                        </a:blipFill>
                      </a:tcPr>
                    </a:tc>
                    <a:extLst>
                      <a:ext uri="{0D108BD9-81ED-4DB2-BD59-A6C34878D82A}">
                        <a16:rowId xmlns:a16="http://schemas.microsoft.com/office/drawing/2014/main" val="211421836"/>
                      </a:ext>
                    </a:extLst>
                  </a:tr>
                </a:tbl>
              </a:graphicData>
            </a:graphic>
          </p:graphicFrame>
        </mc:Fallback>
      </mc:AlternateContent>
      <p:sp>
        <p:nvSpPr>
          <p:cNvPr id="10" name="矩形 9"/>
          <p:cNvSpPr/>
          <p:nvPr/>
        </p:nvSpPr>
        <p:spPr>
          <a:xfrm>
            <a:off x="9635059" y="4570658"/>
            <a:ext cx="1718740"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/m2/d</a:t>
            </a:r>
            <a:endParaRPr lang="zh-TW" altLang="en-US" dirty="0"/>
          </a:p>
        </p:txBody>
      </p:sp>
    </p:spTree>
    <p:extLst>
      <p:ext uri="{BB962C8B-B14F-4D97-AF65-F5344CB8AC3E}">
        <p14:creationId xmlns:p14="http://schemas.microsoft.com/office/powerpoint/2010/main" val="2889191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28595449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a:t>Hsu et al. </a:t>
            </a:r>
            <a:r>
              <a:rPr lang="en-US" altLang="zh-TW" dirty="0" smtClean="0"/>
              <a:t>(2014)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sp>
        <p:nvSpPr>
          <p:cNvPr id="3" name="文字方塊 2"/>
          <p:cNvSpPr txBox="1"/>
          <p:nvPr/>
        </p:nvSpPr>
        <p:spPr>
          <a:xfrm>
            <a:off x="201880" y="789109"/>
            <a:ext cx="8205520" cy="5355312"/>
          </a:xfrm>
          <a:prstGeom prst="rect">
            <a:avLst/>
          </a:prstGeom>
          <a:noFill/>
        </p:spPr>
        <p:txBody>
          <a:bodyPr wrap="square" rtlCol="0">
            <a:spAutoFit/>
          </a:bodyPr>
          <a:lstStyle/>
          <a:p>
            <a:pPr marL="342900" indent="-342900">
              <a:buFont typeface="+mj-lt"/>
              <a:buAutoNum type="alphaUcPeriod"/>
            </a:pPr>
            <a:r>
              <a:rPr lang="en-US" altLang="zh-TW" dirty="0" smtClean="0"/>
              <a:t>Data integrated process:</a:t>
            </a:r>
          </a:p>
          <a:p>
            <a:pPr marL="800100" lvl="1" indent="-342900">
              <a:buFont typeface="+mj-lt"/>
              <a:buAutoNum type="arabicPeriod"/>
            </a:pPr>
            <a:r>
              <a:rPr lang="en-US" altLang="zh-TW" dirty="0" smtClean="0"/>
              <a:t>Plot water profiling</a:t>
            </a:r>
          </a:p>
          <a:p>
            <a:pPr marL="1200150" lvl="2" indent="-285750">
              <a:buFont typeface="Arial" panose="020B0604020202020204" pitchFamily="34" charset="0"/>
              <a:buChar char="•"/>
            </a:pPr>
            <a:r>
              <a:rPr lang="en-US" altLang="zh-TW" dirty="0" smtClean="0"/>
              <a:t>filter only</a:t>
            </a:r>
            <a:r>
              <a:rPr lang="zh-TW" altLang="en-US" dirty="0" smtClean="0"/>
              <a:t> </a:t>
            </a:r>
            <a:r>
              <a:rPr lang="en-US" altLang="zh-TW" dirty="0" smtClean="0"/>
              <a:t>descent (the</a:t>
            </a:r>
            <a:r>
              <a:rPr lang="zh-TW" altLang="en-US" dirty="0" smtClean="0"/>
              <a:t> </a:t>
            </a:r>
            <a:r>
              <a:rPr lang="en-US" altLang="zh-TW" dirty="0" smtClean="0"/>
              <a:t>“down cast”)</a:t>
            </a:r>
            <a:r>
              <a:rPr lang="zh-TW" altLang="en-US" dirty="0" smtClean="0"/>
              <a:t> </a:t>
            </a:r>
            <a:r>
              <a:rPr lang="en-US" altLang="zh-TW" dirty="0" smtClean="0"/>
              <a:t>data: usually more accurate</a:t>
            </a:r>
          </a:p>
          <a:p>
            <a:pPr marL="1200150" lvl="2" indent="-285750">
              <a:buFont typeface="Arial" panose="020B0604020202020204" pitchFamily="34" charset="0"/>
              <a:buChar char="•"/>
            </a:pPr>
            <a:r>
              <a:rPr lang="en-US" altLang="zh-TW" dirty="0" smtClean="0"/>
              <a:t>Set </a:t>
            </a:r>
            <a:r>
              <a:rPr lang="en-US" altLang="zh-TW" dirty="0" err="1"/>
              <a:t>negtive</a:t>
            </a:r>
            <a:r>
              <a:rPr lang="en-US" altLang="zh-TW" dirty="0"/>
              <a:t> </a:t>
            </a:r>
            <a:r>
              <a:rPr lang="en-US" altLang="zh-TW" dirty="0" err="1"/>
              <a:t>transmissometer</a:t>
            </a:r>
            <a:r>
              <a:rPr lang="en-US" altLang="zh-TW" dirty="0"/>
              <a:t> to </a:t>
            </a:r>
            <a:r>
              <a:rPr lang="en-US" altLang="zh-TW" dirty="0" smtClean="0"/>
              <a:t>zero</a:t>
            </a:r>
          </a:p>
          <a:p>
            <a:pPr marL="1200150" lvl="2" indent="-285750">
              <a:buFont typeface="Arial" panose="020B0604020202020204" pitchFamily="34" charset="0"/>
              <a:buChar char="•"/>
            </a:pPr>
            <a:r>
              <a:rPr lang="en-US" altLang="zh-TW" dirty="0"/>
              <a:t>For each single data, </a:t>
            </a:r>
            <a:r>
              <a:rPr lang="en-US" altLang="zh-TW" dirty="0" smtClean="0"/>
              <a:t>take the average </a:t>
            </a:r>
            <a:r>
              <a:rPr lang="en-US" altLang="zh-TW" dirty="0"/>
              <a:t>temperature, </a:t>
            </a:r>
            <a:r>
              <a:rPr lang="en-US" altLang="zh-TW" dirty="0" err="1"/>
              <a:t>sigma_theta</a:t>
            </a:r>
            <a:r>
              <a:rPr lang="en-US" altLang="zh-TW" dirty="0"/>
              <a:t> and density  </a:t>
            </a:r>
            <a:endParaRPr lang="en-US" altLang="zh-TW" dirty="0" smtClean="0"/>
          </a:p>
          <a:p>
            <a:pPr marL="800100" lvl="1" indent="-342900">
              <a:buFont typeface="+mj-lt"/>
              <a:buAutoNum type="arabicPeriod"/>
            </a:pPr>
            <a:r>
              <a:rPr lang="en-US" altLang="zh-TW" dirty="0" smtClean="0"/>
              <a:t>Bottom water</a:t>
            </a:r>
          </a:p>
          <a:p>
            <a:pPr marL="1200150" lvl="2" indent="-285750">
              <a:buFont typeface="Arial" panose="020B0604020202020204" pitchFamily="34" charset="0"/>
              <a:buChar char="•"/>
            </a:pPr>
            <a:r>
              <a:rPr lang="en-US" altLang="zh-TW" dirty="0" smtClean="0"/>
              <a:t>Temperature: average the deepest </a:t>
            </a:r>
            <a:r>
              <a:rPr lang="en-US" altLang="zh-TW" dirty="0"/>
              <a:t>3 </a:t>
            </a:r>
            <a:r>
              <a:rPr lang="en-US" altLang="zh-TW" dirty="0" smtClean="0"/>
              <a:t>data</a:t>
            </a:r>
          </a:p>
          <a:p>
            <a:pPr marL="1200150" lvl="2" indent="-285750">
              <a:buFont typeface="Arial" panose="020B0604020202020204" pitchFamily="34" charset="0"/>
              <a:buChar char="•"/>
            </a:pPr>
            <a:r>
              <a:rPr lang="en-US" altLang="zh-TW" dirty="0" smtClean="0"/>
              <a:t>Calculate the temperature </a:t>
            </a:r>
            <a:r>
              <a:rPr lang="en-US" altLang="zh-TW" dirty="0"/>
              <a:t>limitation </a:t>
            </a:r>
            <a:r>
              <a:rPr lang="en-US" altLang="zh-TW" dirty="0" smtClean="0"/>
              <a:t>factor(</a:t>
            </a:r>
            <a:r>
              <a:rPr lang="en-US" altLang="zh-TW" dirty="0" err="1" smtClean="0"/>
              <a:t>Tlim</a:t>
            </a:r>
            <a:r>
              <a:rPr lang="en-US" altLang="zh-TW" dirty="0" smtClean="0"/>
              <a:t>): use in LIM model</a:t>
            </a:r>
            <a:endParaRPr lang="zh-TW" altLang="en-US" dirty="0"/>
          </a:p>
          <a:p>
            <a:pPr marL="1657350" lvl="3" indent="-285750">
              <a:buFont typeface="Arial" panose="020B0604020202020204" pitchFamily="34" charset="0"/>
              <a:buChar char="•"/>
            </a:pPr>
            <a:r>
              <a:rPr lang="fr-FR" altLang="zh-TW" dirty="0" smtClean="0"/>
              <a:t>Tlim=Q10*</a:t>
            </a:r>
            <a:r>
              <a:rPr lang="fr-FR" altLang="zh-TW" dirty="0"/>
              <a:t> exp</a:t>
            </a:r>
            <a:r>
              <a:rPr lang="fr-FR" altLang="zh-TW" dirty="0" smtClean="0"/>
              <a:t>((T-20</a:t>
            </a:r>
            <a:r>
              <a:rPr lang="fr-FR" altLang="zh-TW" dirty="0"/>
              <a:t>)/</a:t>
            </a:r>
            <a:r>
              <a:rPr lang="fr-FR" altLang="zh-TW" dirty="0" smtClean="0"/>
              <a:t>10); with Q10=2</a:t>
            </a:r>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342900" indent="-342900">
              <a:buFont typeface="+mj-lt"/>
              <a:buAutoNum type="alphaUcPeriod"/>
            </a:pPr>
            <a:r>
              <a:rPr lang="fr-FR" altLang="zh-TW" dirty="0" smtClean="0"/>
              <a:t>Result: </a:t>
            </a:r>
          </a:p>
          <a:p>
            <a:pPr marL="800100" lvl="1" indent="-342900">
              <a:buFont typeface="+mj-lt"/>
              <a:buAutoNum type="arabicPeriod"/>
            </a:pPr>
            <a:r>
              <a:rPr lang="fr-FR" altLang="zh-TW" dirty="0" smtClean="0"/>
              <a:t>Bottom water temperature: </a:t>
            </a:r>
          </a:p>
          <a:p>
            <a:pPr marL="342900" indent="-342900">
              <a:buFont typeface="+mj-lt"/>
              <a:buAutoNum type="alphaUcPeriod"/>
            </a:pPr>
            <a:endParaRPr lang="zh-TW" altLang="en-US" dirty="0"/>
          </a:p>
        </p:txBody>
      </p:sp>
      <p:sp>
        <p:nvSpPr>
          <p:cNvPr id="4" name="矩形 3"/>
          <p:cNvSpPr/>
          <p:nvPr/>
        </p:nvSpPr>
        <p:spPr>
          <a:xfrm>
            <a:off x="1982510" y="3651431"/>
            <a:ext cx="8829423" cy="1477328"/>
          </a:xfrm>
          <a:prstGeom prst="rect">
            <a:avLst/>
          </a:prstGeom>
          <a:solidFill>
            <a:schemeClr val="accent3">
              <a:lumMod val="20000"/>
              <a:lumOff val="80000"/>
            </a:schemeClr>
          </a:solidFill>
        </p:spPr>
        <p:txBody>
          <a:bodyPr wrap="square">
            <a:spAutoFit/>
          </a:bodyPr>
          <a:lstStyle/>
          <a:p>
            <a:r>
              <a:rPr lang="en-US" altLang="zh-TW" dirty="0" smtClean="0">
                <a:solidFill>
                  <a:srgbClr val="444444"/>
                </a:solidFill>
              </a:rPr>
              <a:t>Q10:</a:t>
            </a:r>
            <a:r>
              <a:rPr lang="en-US" altLang="zh-TW" dirty="0">
                <a:solidFill>
                  <a:srgbClr val="444444"/>
                </a:solidFill>
              </a:rPr>
              <a:t> defines the temperature </a:t>
            </a:r>
            <a:r>
              <a:rPr lang="en-US" altLang="zh-TW" dirty="0" smtClean="0">
                <a:solidFill>
                  <a:srgbClr val="444444"/>
                </a:solidFill>
              </a:rPr>
              <a:t>coefficient</a:t>
            </a:r>
          </a:p>
          <a:p>
            <a:pPr marL="742950" lvl="1" indent="-285750">
              <a:buFont typeface="Arial" panose="020B0604020202020204" pitchFamily="34" charset="0"/>
              <a:buChar char="•"/>
            </a:pPr>
            <a:r>
              <a:rPr lang="en-US" altLang="zh-TW" dirty="0" smtClean="0">
                <a:solidFill>
                  <a:srgbClr val="444444"/>
                </a:solidFill>
              </a:rPr>
              <a:t>Most </a:t>
            </a:r>
            <a:r>
              <a:rPr lang="en-US" altLang="zh-TW" dirty="0">
                <a:solidFill>
                  <a:srgbClr val="444444"/>
                </a:solidFill>
              </a:rPr>
              <a:t>biological </a:t>
            </a:r>
            <a:r>
              <a:rPr lang="en-US" altLang="zh-TW" dirty="0" smtClean="0">
                <a:solidFill>
                  <a:srgbClr val="444444"/>
                </a:solidFill>
              </a:rPr>
              <a:t>systems: Q10 </a:t>
            </a:r>
            <a:r>
              <a:rPr lang="en-US" altLang="zh-TW" dirty="0">
                <a:solidFill>
                  <a:srgbClr val="444444"/>
                </a:solidFill>
              </a:rPr>
              <a:t>between </a:t>
            </a:r>
            <a:r>
              <a:rPr lang="en-US" altLang="zh-TW" dirty="0" smtClean="0">
                <a:solidFill>
                  <a:srgbClr val="444444"/>
                </a:solidFill>
              </a:rPr>
              <a:t>2-3</a:t>
            </a:r>
          </a:p>
          <a:p>
            <a:pPr marL="1200150" lvl="2" indent="-285750">
              <a:buFont typeface="Arial" panose="020B0604020202020204" pitchFamily="34" charset="0"/>
              <a:buChar char="•"/>
            </a:pPr>
            <a:r>
              <a:rPr lang="en-US" altLang="zh-TW" dirty="0" smtClean="0">
                <a:solidFill>
                  <a:srgbClr val="444444"/>
                </a:solidFill>
              </a:rPr>
              <a:t>Variations </a:t>
            </a:r>
            <a:r>
              <a:rPr lang="en-US" altLang="zh-TW" dirty="0">
                <a:solidFill>
                  <a:srgbClr val="444444"/>
                </a:solidFill>
              </a:rPr>
              <a:t>between during different developmental stages and between </a:t>
            </a:r>
            <a:r>
              <a:rPr lang="en-US" altLang="zh-TW" dirty="0" smtClean="0">
                <a:solidFill>
                  <a:srgbClr val="444444"/>
                </a:solidFill>
              </a:rPr>
              <a:t>species</a:t>
            </a:r>
          </a:p>
          <a:p>
            <a:pPr marL="742950" lvl="1" indent="-285750">
              <a:buFont typeface="Arial" panose="020B0604020202020204" pitchFamily="34" charset="0"/>
              <a:buChar char="•"/>
            </a:pPr>
            <a:r>
              <a:rPr lang="en-US" altLang="zh-TW" dirty="0" smtClean="0">
                <a:solidFill>
                  <a:srgbClr val="444444"/>
                </a:solidFill>
              </a:rPr>
              <a:t>Q10=2: the </a:t>
            </a:r>
            <a:r>
              <a:rPr lang="en-US" altLang="zh-TW" dirty="0">
                <a:solidFill>
                  <a:srgbClr val="444444"/>
                </a:solidFill>
              </a:rPr>
              <a:t>rate of the reaction doubles for each 10°C rise </a:t>
            </a:r>
            <a:r>
              <a:rPr lang="en-US" altLang="zh-TW" dirty="0" smtClean="0">
                <a:solidFill>
                  <a:srgbClr val="444444"/>
                </a:solidFill>
              </a:rPr>
              <a:t>in T</a:t>
            </a:r>
          </a:p>
          <a:p>
            <a:pPr marL="742950" lvl="1" indent="-285750">
              <a:buFont typeface="Arial" panose="020B0604020202020204" pitchFamily="34" charset="0"/>
              <a:buChar char="•"/>
            </a:pPr>
            <a:r>
              <a:rPr lang="en-US" altLang="zh-TW" dirty="0" smtClean="0">
                <a:solidFill>
                  <a:srgbClr val="444444"/>
                </a:solidFill>
              </a:rPr>
              <a:t>Q10=3:</a:t>
            </a:r>
            <a:r>
              <a:rPr lang="zh-TW" altLang="en-US" dirty="0" smtClean="0">
                <a:solidFill>
                  <a:srgbClr val="444444"/>
                </a:solidFill>
              </a:rPr>
              <a:t> </a:t>
            </a:r>
            <a:r>
              <a:rPr lang="en-US" altLang="zh-TW" dirty="0" smtClean="0">
                <a:solidFill>
                  <a:srgbClr val="444444"/>
                </a:solidFill>
              </a:rPr>
              <a:t>the </a:t>
            </a:r>
            <a:r>
              <a:rPr lang="en-US" altLang="zh-TW" dirty="0">
                <a:solidFill>
                  <a:srgbClr val="444444"/>
                </a:solidFill>
              </a:rPr>
              <a:t>reaction rate triple with each 10°C rise in </a:t>
            </a:r>
            <a:r>
              <a:rPr lang="en-US" altLang="zh-TW" dirty="0" smtClean="0">
                <a:solidFill>
                  <a:srgbClr val="444444"/>
                </a:solidFill>
              </a:rPr>
              <a:t>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4013248346"/>
              </p:ext>
            </p:extLst>
          </p:nvPr>
        </p:nvGraphicFramePr>
        <p:xfrm>
          <a:off x="3987799" y="5541686"/>
          <a:ext cx="6824134" cy="1110566"/>
        </p:xfrm>
        <a:graphic>
          <a:graphicData uri="http://schemas.openxmlformats.org/drawingml/2006/table">
            <a:tbl>
              <a:tblPr firstRow="1" bandRow="1">
                <a:tableStyleId>{5C22544A-7EE6-4342-B048-85BDC9FD1C3A}</a:tableStyleId>
              </a:tblPr>
              <a:tblGrid>
                <a:gridCol w="1159934">
                  <a:extLst>
                    <a:ext uri="{9D8B030D-6E8A-4147-A177-3AD203B41FA5}">
                      <a16:colId xmlns:a16="http://schemas.microsoft.com/office/drawing/2014/main" val="2735419955"/>
                    </a:ext>
                  </a:extLst>
                </a:gridCol>
                <a:gridCol w="3302000">
                  <a:extLst>
                    <a:ext uri="{9D8B030D-6E8A-4147-A177-3AD203B41FA5}">
                      <a16:colId xmlns:a16="http://schemas.microsoft.com/office/drawing/2014/main" val="2193325481"/>
                    </a:ext>
                  </a:extLst>
                </a:gridCol>
                <a:gridCol w="2362200">
                  <a:extLst>
                    <a:ext uri="{9D8B030D-6E8A-4147-A177-3AD203B41FA5}">
                      <a16:colId xmlns:a16="http://schemas.microsoft.com/office/drawing/2014/main" val="31649616"/>
                    </a:ext>
                  </a:extLst>
                </a:gridCol>
              </a:tblGrid>
              <a:tr h="379046">
                <a:tc>
                  <a:txBody>
                    <a:bodyPr/>
                    <a:lstStyle/>
                    <a:p>
                      <a:pPr algn="ctr"/>
                      <a:r>
                        <a:rPr lang="en-US" altLang="zh-TW" b="0" dirty="0" smtClean="0">
                          <a:solidFill>
                            <a:schemeClr val="tx1"/>
                          </a:solidFill>
                        </a:rPr>
                        <a:t>Station</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smtClean="0">
                          <a:solidFill>
                            <a:schemeClr val="tx1"/>
                          </a:solidFill>
                        </a:rPr>
                        <a:t>Bottom</a:t>
                      </a:r>
                      <a:r>
                        <a:rPr lang="en-US" altLang="zh-TW" b="0" baseline="0" dirty="0" smtClean="0">
                          <a:solidFill>
                            <a:schemeClr val="tx1"/>
                          </a:solidFill>
                        </a:rPr>
                        <a:t> water temperature(</a:t>
                      </a:r>
                      <a:r>
                        <a:rPr lang="en-US" altLang="zh-TW" sz="1800" b="0" i="0" kern="1200" dirty="0" smtClean="0">
                          <a:solidFill>
                            <a:schemeClr val="tx1"/>
                          </a:solidFill>
                          <a:effectLst/>
                          <a:latin typeface="+mn-lt"/>
                          <a:ea typeface="+mn-ea"/>
                          <a:cs typeface="+mn-cs"/>
                        </a:rPr>
                        <a:t>°C</a:t>
                      </a:r>
                      <a:r>
                        <a:rPr lang="en-US" altLang="zh-TW" b="0" baseline="0" dirty="0" smtClean="0">
                          <a:solidFill>
                            <a:schemeClr val="tx1"/>
                          </a:solidFill>
                        </a:rPr>
                        <a:t>)</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err="1" smtClean="0">
                          <a:solidFill>
                            <a:schemeClr val="tx1"/>
                          </a:solidFill>
                        </a:rPr>
                        <a:t>Tlim</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79980"/>
                  </a:ext>
                </a:extLst>
              </a:tr>
              <a:tr h="333983">
                <a:tc>
                  <a:txBody>
                    <a:bodyPr/>
                    <a:lstStyle/>
                    <a:p>
                      <a:pPr algn="ctr"/>
                      <a:r>
                        <a:rPr lang="en-US" altLang="zh-TW" dirty="0" smtClean="0"/>
                        <a:t>GC1</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13.54</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1.05</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95093"/>
                  </a:ext>
                </a:extLst>
              </a:tr>
              <a:tr h="333983">
                <a:tc>
                  <a:txBody>
                    <a:bodyPr/>
                    <a:lstStyle/>
                    <a:p>
                      <a:pPr algn="ctr"/>
                      <a:r>
                        <a:rPr lang="en-US" altLang="zh-TW" dirty="0" smtClean="0"/>
                        <a:t>GS1</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13.90</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1.09</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859602"/>
                  </a:ext>
                </a:extLst>
              </a:tr>
            </a:tbl>
          </a:graphicData>
        </a:graphic>
      </p:graphicFrame>
    </p:spTree>
    <p:extLst>
      <p:ext uri="{BB962C8B-B14F-4D97-AF65-F5344CB8AC3E}">
        <p14:creationId xmlns:p14="http://schemas.microsoft.com/office/powerpoint/2010/main" val="3210118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133" y="796060"/>
            <a:ext cx="7895364" cy="4801314"/>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矩形 1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rotWithShape="1">
          <a:blip r:embed="rId2">
            <a:clrChange>
              <a:clrFrom>
                <a:srgbClr val="FFFFFF"/>
              </a:clrFrom>
              <a:clrTo>
                <a:srgbClr val="FFFFFF">
                  <a:alpha val="0"/>
                </a:srgbClr>
              </a:clrTo>
            </a:clrChange>
          </a:blip>
          <a:srcRect l="709" t="4941" r="7988" b="496"/>
          <a:stretch/>
        </p:blipFill>
        <p:spPr>
          <a:xfrm>
            <a:off x="904266" y="1016000"/>
            <a:ext cx="10027727" cy="5842000"/>
          </a:xfrm>
          <a:prstGeom prst="rect">
            <a:avLst/>
          </a:prstGeom>
        </p:spPr>
      </p:pic>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smtClean="0"/>
              <a:t>2.  </a:t>
            </a:r>
            <a:r>
              <a:rPr lang="en-US" altLang="zh-TW" dirty="0" smtClean="0"/>
              <a:t>Water profiling: Temperature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spTree>
    <p:extLst>
      <p:ext uri="{BB962C8B-B14F-4D97-AF65-F5344CB8AC3E}">
        <p14:creationId xmlns:p14="http://schemas.microsoft.com/office/powerpoint/2010/main" val="3616809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Salinity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16" name="圖片 15"/>
          <p:cNvPicPr>
            <a:picLocks noChangeAspect="1"/>
          </p:cNvPicPr>
          <p:nvPr/>
        </p:nvPicPr>
        <p:blipFill rotWithShape="1">
          <a:blip r:embed="rId3">
            <a:clrChange>
              <a:clrFrom>
                <a:srgbClr val="FFFFFF"/>
              </a:clrFrom>
              <a:clrTo>
                <a:srgbClr val="FFFFFF">
                  <a:alpha val="0"/>
                </a:srgbClr>
              </a:clrTo>
            </a:clrChange>
          </a:blip>
          <a:srcRect l="670" t="1340" r="8135" b="1035"/>
          <a:stretch/>
        </p:blipFill>
        <p:spPr>
          <a:xfrm>
            <a:off x="833546" y="915624"/>
            <a:ext cx="9965518" cy="5809006"/>
          </a:xfrm>
          <a:prstGeom prst="rect">
            <a:avLst/>
          </a:prstGeom>
        </p:spPr>
      </p:pic>
    </p:spTree>
    <p:extLst>
      <p:ext uri="{BB962C8B-B14F-4D97-AF65-F5344CB8AC3E}">
        <p14:creationId xmlns:p14="http://schemas.microsoft.com/office/powerpoint/2010/main" val="3930374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Density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28" name="圖片 27"/>
          <p:cNvPicPr>
            <a:picLocks noChangeAspect="1"/>
          </p:cNvPicPr>
          <p:nvPr/>
        </p:nvPicPr>
        <p:blipFill rotWithShape="1">
          <a:blip r:embed="rId3">
            <a:clrChange>
              <a:clrFrom>
                <a:srgbClr val="FFFFFF"/>
              </a:clrFrom>
              <a:clrTo>
                <a:srgbClr val="FFFFFF">
                  <a:alpha val="0"/>
                </a:srgbClr>
              </a:clrTo>
            </a:clrChange>
          </a:blip>
          <a:srcRect l="549" t="2463" r="8815" b="1722"/>
          <a:stretch/>
        </p:blipFill>
        <p:spPr>
          <a:xfrm>
            <a:off x="869434" y="915624"/>
            <a:ext cx="9993300" cy="5942376"/>
          </a:xfrm>
          <a:prstGeom prst="rect">
            <a:avLst/>
          </a:prstGeom>
        </p:spPr>
      </p:pic>
    </p:spTree>
    <p:extLst>
      <p:ext uri="{BB962C8B-B14F-4D97-AF65-F5344CB8AC3E}">
        <p14:creationId xmlns:p14="http://schemas.microsoft.com/office/powerpoint/2010/main" val="3123136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a:t>
            </a:r>
            <a:r>
              <a:rPr lang="en-US" altLang="zh-TW" dirty="0"/>
              <a:t> </a:t>
            </a:r>
            <a:r>
              <a:rPr lang="en-US" altLang="zh-TW" dirty="0" smtClean="0"/>
              <a:t>Transmissivity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5" name="圖片 4"/>
          <p:cNvPicPr>
            <a:picLocks noChangeAspect="1"/>
          </p:cNvPicPr>
          <p:nvPr/>
        </p:nvPicPr>
        <p:blipFill rotWithShape="1">
          <a:blip r:embed="rId3">
            <a:clrChange>
              <a:clrFrom>
                <a:srgbClr val="FFFFFF"/>
              </a:clrFrom>
              <a:clrTo>
                <a:srgbClr val="FFFFFF">
                  <a:alpha val="0"/>
                </a:srgbClr>
              </a:clrTo>
            </a:clrChange>
          </a:blip>
          <a:srcRect l="697" t="1342" r="8508" b="1571"/>
          <a:stretch/>
        </p:blipFill>
        <p:spPr>
          <a:xfrm>
            <a:off x="881325" y="915624"/>
            <a:ext cx="9917739" cy="5774540"/>
          </a:xfrm>
          <a:prstGeom prst="rect">
            <a:avLst/>
          </a:prstGeom>
        </p:spPr>
      </p:pic>
    </p:spTree>
    <p:extLst>
      <p:ext uri="{BB962C8B-B14F-4D97-AF65-F5344CB8AC3E}">
        <p14:creationId xmlns:p14="http://schemas.microsoft.com/office/powerpoint/2010/main" val="770629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044952" y="0"/>
            <a:ext cx="8845295" cy="2031325"/>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Steps:</a:t>
            </a:r>
          </a:p>
          <a:p>
            <a:pPr marL="800100" lvl="1" indent="-342900">
              <a:buFont typeface="+mj-lt"/>
              <a:buAutoNum type="arabicPeriod"/>
            </a:pPr>
            <a:r>
              <a:rPr lang="en-US" altLang="zh-TW" dirty="0" smtClean="0"/>
              <a:t>Calculation: </a:t>
            </a:r>
            <a:r>
              <a:rPr lang="en-US" altLang="zh-TW" dirty="0"/>
              <a:t>volume</a:t>
            </a:r>
            <a:r>
              <a:rPr lang="zh-TW" altLang="en-US" dirty="0"/>
              <a:t> </a:t>
            </a:r>
            <a:r>
              <a:rPr lang="en-US" altLang="zh-TW" dirty="0" smtClean="0"/>
              <a:t>(m3)= core area (m2) </a:t>
            </a:r>
            <a:r>
              <a:rPr lang="en-US" altLang="zh-TW" dirty="0"/>
              <a:t>* </a:t>
            </a:r>
            <a:r>
              <a:rPr lang="en-US" altLang="zh-TW" dirty="0" smtClean="0"/>
              <a:t>0.1 (m)</a:t>
            </a:r>
          </a:p>
          <a:p>
            <a:pPr marL="800100" lvl="1" indent="-342900">
              <a:buFont typeface="+mj-lt"/>
              <a:buAutoNum type="arabicPeriod"/>
            </a:pPr>
            <a:r>
              <a:rPr lang="en-US" altLang="zh-TW" dirty="0" smtClean="0"/>
              <a:t>Volume(m3) * density (g/cm3) * TOC</a:t>
            </a:r>
            <a:r>
              <a:rPr lang="en-US" altLang="zh-TW" dirty="0"/>
              <a:t>(%) -&gt; </a:t>
            </a:r>
            <a:r>
              <a:rPr lang="en-US" altLang="zh-TW" dirty="0" smtClean="0"/>
              <a:t>mg</a:t>
            </a:r>
            <a:r>
              <a:rPr lang="zh-TW" altLang="en-US" dirty="0" smtClean="0"/>
              <a:t> </a:t>
            </a:r>
            <a:r>
              <a:rPr lang="en-US" altLang="zh-TW" dirty="0" smtClean="0"/>
              <a:t>C</a:t>
            </a:r>
            <a:endParaRPr lang="en-US" altLang="zh-TW" dirty="0"/>
          </a:p>
          <a:p>
            <a:pPr marL="800100" lvl="1" indent="-342900">
              <a:buFont typeface="+mj-lt"/>
              <a:buAutoNum type="arabicPeriod"/>
            </a:pPr>
            <a:r>
              <a:rPr lang="en-US" altLang="zh-TW" dirty="0" smtClean="0"/>
              <a:t>2 Section types:</a:t>
            </a:r>
            <a:endParaRPr lang="en-US" altLang="zh-TW" dirty="0"/>
          </a:p>
          <a:p>
            <a:pPr marL="1257300" lvl="2" indent="-342900">
              <a:buFont typeface="Arial" panose="020B0604020202020204" pitchFamily="34" charset="0"/>
              <a:buChar char="•"/>
            </a:pPr>
            <a:r>
              <a:rPr lang="en-US" altLang="zh-TW" dirty="0"/>
              <a:t>0-1 cm only </a:t>
            </a:r>
            <a:r>
              <a:rPr lang="en-US" altLang="zh-TW" dirty="0" smtClean="0"/>
              <a:t>-&gt;</a:t>
            </a:r>
            <a:r>
              <a:rPr lang="zh-TW" altLang="en-US" dirty="0" smtClean="0"/>
              <a:t> </a:t>
            </a:r>
            <a:r>
              <a:rPr lang="en-US" altLang="zh-TW" dirty="0" smtClean="0"/>
              <a:t>directly *10</a:t>
            </a:r>
            <a:endParaRPr lang="en-US" altLang="zh-TW" dirty="0"/>
          </a:p>
          <a:p>
            <a:pPr marL="1257300" lvl="2" indent="-342900">
              <a:buFont typeface="Arial" panose="020B0604020202020204" pitchFamily="34" charset="0"/>
              <a:buChar char="•"/>
            </a:pPr>
            <a:r>
              <a:rPr lang="en-US" altLang="zh-TW" dirty="0"/>
              <a:t>(0-1)+(1-2)+(2-3)+(3-4)+(4-5)+5*(9-10)</a:t>
            </a:r>
          </a:p>
          <a:p>
            <a:pPr marL="800100" lvl="1" indent="-342900">
              <a:buFont typeface="+mj-lt"/>
              <a:buAutoNum type="arabicPeriod"/>
            </a:pPr>
            <a:r>
              <a:rPr lang="en-US" altLang="zh-TW" dirty="0"/>
              <a:t>Define </a:t>
            </a:r>
            <a:r>
              <a:rPr lang="en-US" altLang="zh-TW" dirty="0" smtClean="0"/>
              <a:t>season</a:t>
            </a:r>
            <a:endParaRPr lang="en-US" altLang="zh-TW" dirty="0"/>
          </a:p>
        </p:txBody>
      </p:sp>
      <p:sp>
        <p:nvSpPr>
          <p:cNvPr id="3" name="文字方塊 2"/>
          <p:cNvSpPr txBox="1"/>
          <p:nvPr/>
        </p:nvSpPr>
        <p:spPr>
          <a:xfrm>
            <a:off x="201880" y="265889"/>
            <a:ext cx="2462918" cy="523220"/>
          </a:xfrm>
          <a:prstGeom prst="rect">
            <a:avLst/>
          </a:prstGeom>
          <a:noFill/>
        </p:spPr>
        <p:txBody>
          <a:bodyPr wrap="none" rtlCol="0">
            <a:spAutoFit/>
          </a:bodyPr>
          <a:lstStyle/>
          <a:p>
            <a:r>
              <a:rPr lang="en-US" altLang="zh-TW" sz="2800" dirty="0" smtClean="0"/>
              <a:t>A. Sediment OC</a:t>
            </a:r>
            <a:endParaRPr lang="zh-TW" altLang="en-US" sz="2800" dirty="0"/>
          </a:p>
        </p:txBody>
      </p:sp>
      <p:sp>
        <p:nvSpPr>
          <p:cNvPr id="6" name="文字方塊 5"/>
          <p:cNvSpPr txBox="1"/>
          <p:nvPr/>
        </p:nvSpPr>
        <p:spPr>
          <a:xfrm>
            <a:off x="8049195" y="5239512"/>
            <a:ext cx="384105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No obvious seasonality</a:t>
            </a:r>
          </a:p>
          <a:p>
            <a:pPr marL="800100" lvl="1" indent="-342900">
              <a:buFont typeface="Arial" panose="020B0604020202020204" pitchFamily="34" charset="0"/>
              <a:buChar char="•"/>
            </a:pPr>
            <a:r>
              <a:rPr lang="en-US" altLang="zh-TW" dirty="0" smtClean="0"/>
              <a:t>Keep all data and take average</a:t>
            </a:r>
          </a:p>
          <a:p>
            <a:pPr marL="342900" indent="-342900">
              <a:buFont typeface="+mj-lt"/>
              <a:buAutoNum type="arabicPeriod"/>
            </a:pPr>
            <a:r>
              <a:rPr lang="en-US" altLang="zh-TW" dirty="0" smtClean="0"/>
              <a:t>GS1 &gt; GC1 in 1.5 times</a:t>
            </a:r>
            <a:endParaRPr lang="zh-TW" altLang="en-US" dirty="0"/>
          </a:p>
        </p:txBody>
      </p:sp>
      <p:pic>
        <p:nvPicPr>
          <p:cNvPr id="8" name="圖片 7"/>
          <p:cNvPicPr>
            <a:picLocks noChangeAspect="1"/>
          </p:cNvPicPr>
          <p:nvPr/>
        </p:nvPicPr>
        <p:blipFill>
          <a:blip r:embed="rId2">
            <a:clrChange>
              <a:clrFrom>
                <a:srgbClr val="FFFFFF"/>
              </a:clrFrom>
              <a:clrTo>
                <a:srgbClr val="FFFFFF">
                  <a:alpha val="0"/>
                </a:srgbClr>
              </a:clrTo>
            </a:clrChange>
          </a:blip>
          <a:stretch>
            <a:fillRect/>
          </a:stretch>
        </p:blipFill>
        <p:spPr>
          <a:xfrm>
            <a:off x="0" y="2031325"/>
            <a:ext cx="8579993" cy="4826246"/>
          </a:xfrm>
          <a:prstGeom prst="rect">
            <a:avLst/>
          </a:prstGeom>
        </p:spPr>
      </p:pic>
    </p:spTree>
    <p:extLst>
      <p:ext uri="{BB962C8B-B14F-4D97-AF65-F5344CB8AC3E}">
        <p14:creationId xmlns:p14="http://schemas.microsoft.com/office/powerpoint/2010/main" val="269567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5787440" cy="923330"/>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zh-TW" altLang="en-US" dirty="0" smtClean="0"/>
              <a:t># bac / ml (</a:t>
            </a:r>
            <a:r>
              <a:rPr lang="zh-TW" altLang="en-US" dirty="0"/>
              <a:t>cm3)*(10</a:t>
            </a:r>
            <a:r>
              <a:rPr lang="zh-TW" altLang="en-US" dirty="0" smtClean="0"/>
              <a:t>)cm -</a:t>
            </a:r>
            <a:r>
              <a:rPr lang="zh-TW" altLang="en-US" dirty="0"/>
              <a:t>&gt; </a:t>
            </a:r>
            <a:r>
              <a:rPr lang="en-US" altLang="zh-TW" dirty="0" err="1"/>
              <a:t>mgC</a:t>
            </a:r>
            <a:r>
              <a:rPr lang="en-US" altLang="zh-TW" dirty="0"/>
              <a:t>/</a:t>
            </a:r>
            <a:r>
              <a:rPr lang="zh-TW" altLang="en-US" dirty="0"/>
              <a:t>m2</a:t>
            </a:r>
            <a:endParaRPr lang="en-US" altLang="zh-TW" dirty="0"/>
          </a:p>
          <a:p>
            <a:pPr marL="342900" indent="-342900">
              <a:buFont typeface="+mj-lt"/>
              <a:buAutoNum type="alphaLcParenR"/>
            </a:pPr>
            <a:r>
              <a:rPr lang="fr-FR" altLang="zh-TW" dirty="0" smtClean="0"/>
              <a:t>Result:</a:t>
            </a:r>
            <a:endParaRPr lang="zh-TW" altLang="en-US" dirty="0"/>
          </a:p>
        </p:txBody>
      </p:sp>
      <p:sp>
        <p:nvSpPr>
          <p:cNvPr id="3" name="文字方塊 2"/>
          <p:cNvSpPr txBox="1"/>
          <p:nvPr/>
        </p:nvSpPr>
        <p:spPr>
          <a:xfrm>
            <a:off x="201880" y="265889"/>
            <a:ext cx="1745350" cy="523220"/>
          </a:xfrm>
          <a:prstGeom prst="rect">
            <a:avLst/>
          </a:prstGeom>
          <a:noFill/>
        </p:spPr>
        <p:txBody>
          <a:bodyPr wrap="none" rtlCol="0">
            <a:spAutoFit/>
          </a:bodyPr>
          <a:lstStyle/>
          <a:p>
            <a:r>
              <a:rPr lang="en-US" altLang="zh-TW" sz="2800" dirty="0"/>
              <a:t>B</a:t>
            </a:r>
            <a:r>
              <a:rPr lang="en-US" altLang="zh-TW" sz="2800" dirty="0" smtClean="0"/>
              <a:t>. Bacteria</a:t>
            </a:r>
            <a:endParaRPr lang="zh-TW" altLang="en-US" sz="2800" dirty="0"/>
          </a:p>
        </p:txBody>
      </p:sp>
      <p:pic>
        <p:nvPicPr>
          <p:cNvPr id="6" name="圖片 5"/>
          <p:cNvPicPr>
            <a:picLocks noChangeAspect="1"/>
          </p:cNvPicPr>
          <p:nvPr/>
        </p:nvPicPr>
        <p:blipFill>
          <a:blip r:embed="rId2"/>
          <a:stretch>
            <a:fillRect/>
          </a:stretch>
        </p:blipFill>
        <p:spPr>
          <a:xfrm>
            <a:off x="201880" y="1949815"/>
            <a:ext cx="8725662" cy="4908185"/>
          </a:xfrm>
          <a:prstGeom prst="rect">
            <a:avLst/>
          </a:prstGeom>
        </p:spPr>
      </p:pic>
      <p:sp>
        <p:nvSpPr>
          <p:cNvPr id="7" name="文字方塊 6"/>
          <p:cNvSpPr txBox="1"/>
          <p:nvPr/>
        </p:nvSpPr>
        <p:spPr>
          <a:xfrm>
            <a:off x="8165592" y="5239512"/>
            <a:ext cx="379476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count: GC1&gt;GS1</a:t>
            </a:r>
          </a:p>
          <a:p>
            <a:pPr marL="342900" indent="-342900">
              <a:buFont typeface="+mj-lt"/>
              <a:buAutoNum type="arabicPeriod"/>
            </a:pPr>
            <a:r>
              <a:rPr lang="en-US" altLang="zh-TW" dirty="0" smtClean="0"/>
              <a:t>GC1 &gt; GS1 in 1.5 times</a:t>
            </a:r>
            <a:endParaRPr lang="zh-TW" altLang="en-US" dirty="0"/>
          </a:p>
        </p:txBody>
      </p:sp>
    </p:spTree>
    <p:extLst>
      <p:ext uri="{BB962C8B-B14F-4D97-AF65-F5344CB8AC3E}">
        <p14:creationId xmlns:p14="http://schemas.microsoft.com/office/powerpoint/2010/main" val="2493469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40188</TotalTime>
  <Words>1800</Words>
  <Application>Microsoft Office PowerPoint</Application>
  <PresentationFormat>寬螢幕</PresentationFormat>
  <Paragraphs>515</Paragraphs>
  <Slides>32</Slides>
  <Notes>12</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32</vt:i4>
      </vt:variant>
    </vt:vector>
  </HeadingPairs>
  <TitlesOfParts>
    <vt:vector size="41" baseType="lpstr">
      <vt:lpstr>新細明體</vt:lpstr>
      <vt:lpstr>標楷體</vt:lpstr>
      <vt:lpstr>Arial</vt:lpstr>
      <vt:lpstr>Calibri</vt:lpstr>
      <vt:lpstr>Calibri Light</vt:lpstr>
      <vt:lpstr>Cambria Math</vt:lpstr>
      <vt:lpstr>Times New Roman</vt:lpstr>
      <vt:lpstr>Wingdings</vt:lpstr>
      <vt:lpstr>Office 佈景主題</vt:lpstr>
      <vt:lpstr>GPSC_LIM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236</cp:revision>
  <dcterms:created xsi:type="dcterms:W3CDTF">2021-09-01T07:54:39Z</dcterms:created>
  <dcterms:modified xsi:type="dcterms:W3CDTF">2022-02-10T17:58:17Z</dcterms:modified>
</cp:coreProperties>
</file>